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61" r:id="rId3"/>
    <p:sldId id="264" r:id="rId4"/>
    <p:sldId id="265" r:id="rId5"/>
    <p:sldId id="266" r:id="rId6"/>
    <p:sldId id="321" r:id="rId7"/>
    <p:sldId id="267" r:id="rId8"/>
    <p:sldId id="323" r:id="rId9"/>
    <p:sldId id="269" r:id="rId10"/>
    <p:sldId id="324" r:id="rId11"/>
    <p:sldId id="270" r:id="rId12"/>
    <p:sldId id="290" r:id="rId13"/>
    <p:sldId id="295" r:id="rId14"/>
    <p:sldId id="268" r:id="rId15"/>
    <p:sldId id="291" r:id="rId16"/>
    <p:sldId id="287" r:id="rId17"/>
    <p:sldId id="301" r:id="rId18"/>
    <p:sldId id="262" r:id="rId19"/>
    <p:sldId id="271" r:id="rId20"/>
    <p:sldId id="325" r:id="rId21"/>
    <p:sldId id="272" r:id="rId22"/>
    <p:sldId id="273" r:id="rId23"/>
    <p:sldId id="286" r:id="rId24"/>
    <p:sldId id="259" r:id="rId25"/>
    <p:sldId id="260" r:id="rId26"/>
    <p:sldId id="312" r:id="rId27"/>
    <p:sldId id="292" r:id="rId28"/>
    <p:sldId id="274" r:id="rId29"/>
    <p:sldId id="305" r:id="rId30"/>
    <p:sldId id="308" r:id="rId31"/>
    <p:sldId id="309" r:id="rId32"/>
    <p:sldId id="263" r:id="rId33"/>
    <p:sldId id="300" r:id="rId34"/>
    <p:sldId id="327" r:id="rId35"/>
    <p:sldId id="275" r:id="rId36"/>
    <p:sldId id="326" r:id="rId37"/>
    <p:sldId id="276" r:id="rId38"/>
    <p:sldId id="257" r:id="rId39"/>
    <p:sldId id="296" r:id="rId40"/>
    <p:sldId id="297" r:id="rId41"/>
    <p:sldId id="298" r:id="rId42"/>
    <p:sldId id="277" r:id="rId43"/>
    <p:sldId id="328" r:id="rId44"/>
    <p:sldId id="310" r:id="rId45"/>
    <p:sldId id="315" r:id="rId46"/>
    <p:sldId id="316" r:id="rId47"/>
    <p:sldId id="317" r:id="rId48"/>
    <p:sldId id="318" r:id="rId49"/>
    <p:sldId id="303" r:id="rId50"/>
    <p:sldId id="314" r:id="rId51"/>
    <p:sldId id="288" r:id="rId52"/>
    <p:sldId id="293" r:id="rId53"/>
    <p:sldId id="294" r:id="rId54"/>
    <p:sldId id="278" r:id="rId55"/>
    <p:sldId id="319" r:id="rId56"/>
    <p:sldId id="283" r:id="rId57"/>
    <p:sldId id="279" r:id="rId58"/>
    <p:sldId id="258" r:id="rId59"/>
    <p:sldId id="285" r:id="rId60"/>
    <p:sldId id="307" r:id="rId61"/>
    <p:sldId id="311" r:id="rId62"/>
    <p:sldId id="313" r:id="rId63"/>
    <p:sldId id="330" r:id="rId64"/>
    <p:sldId id="284" r:id="rId65"/>
    <p:sldId id="302" r:id="rId66"/>
    <p:sldId id="280" r:id="rId67"/>
    <p:sldId id="281" r:id="rId68"/>
    <p:sldId id="282" r:id="rId69"/>
    <p:sldId id="329" r:id="rId70"/>
    <p:sldId id="331" r:id="rId71"/>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719" autoAdjust="0"/>
  </p:normalViewPr>
  <p:slideViewPr>
    <p:cSldViewPr snapToGrid="0" showGuides="1">
      <p:cViewPr varScale="1">
        <p:scale>
          <a:sx n="109" d="100"/>
          <a:sy n="109" d="100"/>
        </p:scale>
        <p:origin x="534"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01603DB0-E019-44A5-9AE7-73ECC03847AF}" type="datetimeFigureOut">
              <a:rPr lang="en-GB" smtClean="0"/>
              <a:t>26/02/2022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A7FBDADD-1D65-49C7-876F-34D394064132}" type="slidenum">
              <a:rPr lang="en-GB" smtClean="0"/>
              <a:t>‹#›</a:t>
            </a:fld>
            <a:endParaRPr lang="en-GB"/>
          </a:p>
        </p:txBody>
      </p:sp>
    </p:spTree>
    <p:extLst>
      <p:ext uri="{BB962C8B-B14F-4D97-AF65-F5344CB8AC3E}">
        <p14:creationId xmlns:p14="http://schemas.microsoft.com/office/powerpoint/2010/main" val="337466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1</a:t>
            </a:fld>
            <a:endParaRPr lang="en-GB"/>
          </a:p>
        </p:txBody>
      </p:sp>
    </p:spTree>
    <p:extLst>
      <p:ext uri="{BB962C8B-B14F-4D97-AF65-F5344CB8AC3E}">
        <p14:creationId xmlns:p14="http://schemas.microsoft.com/office/powerpoint/2010/main" val="363670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11</a:t>
            </a:fld>
            <a:endParaRPr lang="en-GB"/>
          </a:p>
        </p:txBody>
      </p:sp>
    </p:spTree>
    <p:extLst>
      <p:ext uri="{BB962C8B-B14F-4D97-AF65-F5344CB8AC3E}">
        <p14:creationId xmlns:p14="http://schemas.microsoft.com/office/powerpoint/2010/main" val="25703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Radio frequency tuning, as we know it, did not exist</a:t>
            </a:r>
          </a:p>
        </p:txBody>
      </p:sp>
      <p:sp>
        <p:nvSpPr>
          <p:cNvPr id="4" name="Slide Number Placeholder 3"/>
          <p:cNvSpPr>
            <a:spLocks noGrp="1"/>
          </p:cNvSpPr>
          <p:nvPr>
            <p:ph type="sldNum" sz="quarter" idx="5"/>
          </p:nvPr>
        </p:nvSpPr>
        <p:spPr/>
        <p:txBody>
          <a:bodyPr/>
          <a:lstStyle/>
          <a:p>
            <a:fld id="{A7FBDADD-1D65-49C7-876F-34D394064132}" type="slidenum">
              <a:rPr lang="en-GB" smtClean="0"/>
              <a:t>12</a:t>
            </a:fld>
            <a:endParaRPr lang="en-GB"/>
          </a:p>
        </p:txBody>
      </p:sp>
    </p:spTree>
    <p:extLst>
      <p:ext uri="{BB962C8B-B14F-4D97-AF65-F5344CB8AC3E}">
        <p14:creationId xmlns:p14="http://schemas.microsoft.com/office/powerpoint/2010/main" val="1739831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there was a patent to cover tuning an antenna</a:t>
            </a:r>
          </a:p>
        </p:txBody>
      </p:sp>
      <p:sp>
        <p:nvSpPr>
          <p:cNvPr id="4" name="Slide Number Placeholder 3"/>
          <p:cNvSpPr>
            <a:spLocks noGrp="1"/>
          </p:cNvSpPr>
          <p:nvPr>
            <p:ph type="sldNum" sz="quarter" idx="5"/>
          </p:nvPr>
        </p:nvSpPr>
        <p:spPr/>
        <p:txBody>
          <a:bodyPr/>
          <a:lstStyle/>
          <a:p>
            <a:fld id="{A7FBDADD-1D65-49C7-876F-34D394064132}" type="slidenum">
              <a:rPr lang="en-GB" smtClean="0"/>
              <a:t>13</a:t>
            </a:fld>
            <a:endParaRPr lang="en-GB"/>
          </a:p>
        </p:txBody>
      </p:sp>
    </p:spTree>
    <p:extLst>
      <p:ext uri="{BB962C8B-B14F-4D97-AF65-F5344CB8AC3E}">
        <p14:creationId xmlns:p14="http://schemas.microsoft.com/office/powerpoint/2010/main" val="61866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Marconi's first transmitter incorporating a monopole antenna. It consisted of an elevated copper sheet (top) connected to a </a:t>
            </a:r>
            <a:r>
              <a:rPr lang="en-GB" dirty="0" err="1"/>
              <a:t>Righi</a:t>
            </a:r>
            <a:r>
              <a:rPr lang="en-GB" dirty="0"/>
              <a:t> spark gap (left) powered by an induction coil (</a:t>
            </a:r>
            <a:r>
              <a:rPr lang="en-GB" dirty="0" err="1"/>
              <a:t>center</a:t>
            </a:r>
            <a:r>
              <a:rPr lang="en-GB" dirty="0"/>
              <a:t>) with a telegraph key (right) to switch it on and off to spell out text messages in Morse code.</a:t>
            </a:r>
          </a:p>
        </p:txBody>
      </p:sp>
      <p:sp>
        <p:nvSpPr>
          <p:cNvPr id="4" name="Slide Number Placeholder 3"/>
          <p:cNvSpPr>
            <a:spLocks noGrp="1"/>
          </p:cNvSpPr>
          <p:nvPr>
            <p:ph type="sldNum" sz="quarter" idx="5"/>
          </p:nvPr>
        </p:nvSpPr>
        <p:spPr/>
        <p:txBody>
          <a:bodyPr/>
          <a:lstStyle/>
          <a:p>
            <a:fld id="{A7FBDADD-1D65-49C7-876F-34D394064132}" type="slidenum">
              <a:rPr lang="en-GB" smtClean="0"/>
              <a:t>14</a:t>
            </a:fld>
            <a:endParaRPr lang="en-GB"/>
          </a:p>
        </p:txBody>
      </p:sp>
    </p:spTree>
    <p:extLst>
      <p:ext uri="{BB962C8B-B14F-4D97-AF65-F5344CB8AC3E}">
        <p14:creationId xmlns:p14="http://schemas.microsoft.com/office/powerpoint/2010/main" val="99507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1902.</a:t>
            </a:r>
          </a:p>
          <a:p>
            <a:r>
              <a:rPr lang="en-GB" dirty="0"/>
              <a:t>A similar method is used to activate vehicle spark plugs</a:t>
            </a:r>
          </a:p>
        </p:txBody>
      </p:sp>
      <p:sp>
        <p:nvSpPr>
          <p:cNvPr id="4" name="Slide Number Placeholder 3"/>
          <p:cNvSpPr>
            <a:spLocks noGrp="1"/>
          </p:cNvSpPr>
          <p:nvPr>
            <p:ph type="sldNum" sz="quarter" idx="5"/>
          </p:nvPr>
        </p:nvSpPr>
        <p:spPr/>
        <p:txBody>
          <a:bodyPr/>
          <a:lstStyle/>
          <a:p>
            <a:fld id="{A7FBDADD-1D65-49C7-876F-34D394064132}" type="slidenum">
              <a:rPr lang="en-GB" smtClean="0"/>
              <a:t>15</a:t>
            </a:fld>
            <a:endParaRPr lang="en-GB"/>
          </a:p>
        </p:txBody>
      </p:sp>
    </p:spTree>
    <p:extLst>
      <p:ext uri="{BB962C8B-B14F-4D97-AF65-F5344CB8AC3E}">
        <p14:creationId xmlns:p14="http://schemas.microsoft.com/office/powerpoint/2010/main" val="3133008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Detecting thunderstorms at this stage was easy</a:t>
            </a:r>
          </a:p>
        </p:txBody>
      </p:sp>
      <p:sp>
        <p:nvSpPr>
          <p:cNvPr id="4" name="Slide Number Placeholder 3"/>
          <p:cNvSpPr>
            <a:spLocks noGrp="1"/>
          </p:cNvSpPr>
          <p:nvPr>
            <p:ph type="sldNum" sz="quarter" idx="5"/>
          </p:nvPr>
        </p:nvSpPr>
        <p:spPr/>
        <p:txBody>
          <a:bodyPr/>
          <a:lstStyle/>
          <a:p>
            <a:fld id="{A7FBDADD-1D65-49C7-876F-34D394064132}" type="slidenum">
              <a:rPr lang="en-GB" smtClean="0"/>
              <a:t>16</a:t>
            </a:fld>
            <a:endParaRPr lang="en-GB"/>
          </a:p>
        </p:txBody>
      </p:sp>
    </p:spTree>
    <p:extLst>
      <p:ext uri="{BB962C8B-B14F-4D97-AF65-F5344CB8AC3E}">
        <p14:creationId xmlns:p14="http://schemas.microsoft.com/office/powerpoint/2010/main" val="1824592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Semiconductor diodes are better</a:t>
            </a:r>
          </a:p>
        </p:txBody>
      </p:sp>
      <p:sp>
        <p:nvSpPr>
          <p:cNvPr id="4" name="Slide Number Placeholder 3"/>
          <p:cNvSpPr>
            <a:spLocks noGrp="1"/>
          </p:cNvSpPr>
          <p:nvPr>
            <p:ph type="sldNum" sz="quarter" idx="5"/>
          </p:nvPr>
        </p:nvSpPr>
        <p:spPr/>
        <p:txBody>
          <a:bodyPr/>
          <a:lstStyle/>
          <a:p>
            <a:fld id="{A7FBDADD-1D65-49C7-876F-34D394064132}" type="slidenum">
              <a:rPr lang="en-GB" smtClean="0"/>
              <a:t>17</a:t>
            </a:fld>
            <a:endParaRPr lang="en-GB"/>
          </a:p>
        </p:txBody>
      </p:sp>
    </p:spTree>
    <p:extLst>
      <p:ext uri="{BB962C8B-B14F-4D97-AF65-F5344CB8AC3E}">
        <p14:creationId xmlns:p14="http://schemas.microsoft.com/office/powerpoint/2010/main" val="325769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no ‘circuit diagrams’ developed at this time, drawing descriptions looked very mechanical. Spark gap transmitters transmitted literally from DC to light, and initially were not tuned.</a:t>
            </a:r>
          </a:p>
        </p:txBody>
      </p:sp>
      <p:sp>
        <p:nvSpPr>
          <p:cNvPr id="4" name="Slide Number Placeholder 3"/>
          <p:cNvSpPr>
            <a:spLocks noGrp="1"/>
          </p:cNvSpPr>
          <p:nvPr>
            <p:ph type="sldNum" sz="quarter" idx="5"/>
          </p:nvPr>
        </p:nvSpPr>
        <p:spPr/>
        <p:txBody>
          <a:bodyPr/>
          <a:lstStyle/>
          <a:p>
            <a:fld id="{A7FBDADD-1D65-49C7-876F-34D394064132}" type="slidenum">
              <a:rPr lang="en-GB" smtClean="0"/>
              <a:t>18</a:t>
            </a:fld>
            <a:endParaRPr lang="en-GB"/>
          </a:p>
        </p:txBody>
      </p:sp>
    </p:spTree>
    <p:extLst>
      <p:ext uri="{BB962C8B-B14F-4D97-AF65-F5344CB8AC3E}">
        <p14:creationId xmlns:p14="http://schemas.microsoft.com/office/powerpoint/2010/main" val="220874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19</a:t>
            </a:fld>
            <a:endParaRPr lang="en-GB"/>
          </a:p>
        </p:txBody>
      </p:sp>
    </p:spTree>
    <p:extLst>
      <p:ext uri="{BB962C8B-B14F-4D97-AF65-F5344CB8AC3E}">
        <p14:creationId xmlns:p14="http://schemas.microsoft.com/office/powerpoint/2010/main" val="342047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wireless telegraphy was novel, Marconi sought the </a:t>
            </a:r>
            <a:r>
              <a:rPr lang="en-GB" dirty="0" err="1"/>
              <a:t>pracrical</a:t>
            </a:r>
            <a:r>
              <a:rPr lang="en-GB" dirty="0"/>
              <a:t> use of his invention.</a:t>
            </a:r>
          </a:p>
        </p:txBody>
      </p:sp>
      <p:sp>
        <p:nvSpPr>
          <p:cNvPr id="4" name="Slide Number Placeholder 3"/>
          <p:cNvSpPr>
            <a:spLocks noGrp="1"/>
          </p:cNvSpPr>
          <p:nvPr>
            <p:ph type="sldNum" sz="quarter" idx="5"/>
          </p:nvPr>
        </p:nvSpPr>
        <p:spPr/>
        <p:txBody>
          <a:bodyPr/>
          <a:lstStyle/>
          <a:p>
            <a:fld id="{A7FBDADD-1D65-49C7-876F-34D394064132}" type="slidenum">
              <a:rPr lang="en-GB" smtClean="0"/>
              <a:t>21</a:t>
            </a:fld>
            <a:endParaRPr lang="en-GB"/>
          </a:p>
        </p:txBody>
      </p:sp>
    </p:spTree>
    <p:extLst>
      <p:ext uri="{BB962C8B-B14F-4D97-AF65-F5344CB8AC3E}">
        <p14:creationId xmlns:p14="http://schemas.microsoft.com/office/powerpoint/2010/main" val="372290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2</a:t>
            </a:fld>
            <a:endParaRPr lang="en-GB"/>
          </a:p>
        </p:txBody>
      </p:sp>
    </p:spTree>
    <p:extLst>
      <p:ext uri="{BB962C8B-B14F-4D97-AF65-F5344CB8AC3E}">
        <p14:creationId xmlns:p14="http://schemas.microsoft.com/office/powerpoint/2010/main" val="2906775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22</a:t>
            </a:fld>
            <a:endParaRPr lang="en-GB"/>
          </a:p>
        </p:txBody>
      </p:sp>
    </p:spTree>
    <p:extLst>
      <p:ext uri="{BB962C8B-B14F-4D97-AF65-F5344CB8AC3E}">
        <p14:creationId xmlns:p14="http://schemas.microsoft.com/office/powerpoint/2010/main" val="3247562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Photograph of Guglielmo Marconi and associates raising the receiving antenna by kite at St. John's, Newfoundland in December, 1901 in preparation for his historic first transatlantic radio transmission 11 December 1901 from </a:t>
            </a:r>
            <a:r>
              <a:rPr lang="en-GB" dirty="0" err="1"/>
              <a:t>Poldhu</a:t>
            </a:r>
            <a:r>
              <a:rPr lang="en-GB" dirty="0"/>
              <a:t>, Cornwall, a distance of 2300 mi (3500 km). Appeared in the article "Marconi's Achievement" in the February, 1902 issue of McClure's Magazine.</a:t>
            </a:r>
          </a:p>
        </p:txBody>
      </p:sp>
      <p:sp>
        <p:nvSpPr>
          <p:cNvPr id="4" name="Slide Number Placeholder 3"/>
          <p:cNvSpPr>
            <a:spLocks noGrp="1"/>
          </p:cNvSpPr>
          <p:nvPr>
            <p:ph type="sldNum" sz="quarter" idx="5"/>
          </p:nvPr>
        </p:nvSpPr>
        <p:spPr/>
        <p:txBody>
          <a:bodyPr/>
          <a:lstStyle/>
          <a:p>
            <a:fld id="{A7FBDADD-1D65-49C7-876F-34D394064132}" type="slidenum">
              <a:rPr lang="en-GB" smtClean="0"/>
              <a:t>23</a:t>
            </a:fld>
            <a:endParaRPr lang="en-GB"/>
          </a:p>
        </p:txBody>
      </p:sp>
    </p:spTree>
    <p:extLst>
      <p:ext uri="{BB962C8B-B14F-4D97-AF65-F5344CB8AC3E}">
        <p14:creationId xmlns:p14="http://schemas.microsoft.com/office/powerpoint/2010/main" val="128068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24</a:t>
            </a:fld>
            <a:endParaRPr lang="en-GB"/>
          </a:p>
        </p:txBody>
      </p:sp>
    </p:spTree>
    <p:extLst>
      <p:ext uri="{BB962C8B-B14F-4D97-AF65-F5344CB8AC3E}">
        <p14:creationId xmlns:p14="http://schemas.microsoft.com/office/powerpoint/2010/main" val="3851946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400 wire system, but not the </a:t>
            </a:r>
            <a:r>
              <a:rPr lang="en-GB" dirty="0" err="1"/>
              <a:t>firsy</a:t>
            </a:r>
            <a:r>
              <a:rPr lang="en-GB" dirty="0"/>
              <a:t> antenna in site. Top half of a </a:t>
            </a:r>
            <a:r>
              <a:rPr lang="en-GB" dirty="0" err="1"/>
              <a:t>discone</a:t>
            </a:r>
            <a:r>
              <a:rPr lang="en-GB" dirty="0"/>
              <a:t> antenna in 4 sections</a:t>
            </a:r>
          </a:p>
        </p:txBody>
      </p:sp>
      <p:sp>
        <p:nvSpPr>
          <p:cNvPr id="4" name="Slide Number Placeholder 3"/>
          <p:cNvSpPr>
            <a:spLocks noGrp="1"/>
          </p:cNvSpPr>
          <p:nvPr>
            <p:ph type="sldNum" sz="quarter" idx="5"/>
          </p:nvPr>
        </p:nvSpPr>
        <p:spPr/>
        <p:txBody>
          <a:bodyPr/>
          <a:lstStyle/>
          <a:p>
            <a:fld id="{A7FBDADD-1D65-49C7-876F-34D394064132}" type="slidenum">
              <a:rPr lang="en-GB" smtClean="0"/>
              <a:t>25</a:t>
            </a:fld>
            <a:endParaRPr lang="en-GB"/>
          </a:p>
        </p:txBody>
      </p:sp>
    </p:spTree>
    <p:extLst>
      <p:ext uri="{BB962C8B-B14F-4D97-AF65-F5344CB8AC3E}">
        <p14:creationId xmlns:p14="http://schemas.microsoft.com/office/powerpoint/2010/main" val="1256267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Poldhu</a:t>
            </a:r>
            <a:r>
              <a:rPr lang="en-GB" dirty="0"/>
              <a:t> is a small area in south Cornwall, England, UK, situated on the Lizard Peninsula; it comprises </a:t>
            </a:r>
            <a:r>
              <a:rPr lang="en-GB" dirty="0" err="1"/>
              <a:t>Poldhu</a:t>
            </a:r>
            <a:r>
              <a:rPr lang="en-GB" dirty="0"/>
              <a:t> Point and </a:t>
            </a:r>
            <a:r>
              <a:rPr lang="en-GB" dirty="0" err="1"/>
              <a:t>Poldhu</a:t>
            </a:r>
            <a:r>
              <a:rPr lang="en-GB" dirty="0"/>
              <a:t> Cove. </a:t>
            </a:r>
            <a:r>
              <a:rPr lang="en-GB" dirty="0" err="1"/>
              <a:t>Poldhu</a:t>
            </a:r>
            <a:r>
              <a:rPr lang="en-GB" dirty="0"/>
              <a:t> means "black pool" in Cornish. </a:t>
            </a:r>
            <a:r>
              <a:rPr lang="en-GB" dirty="0" err="1"/>
              <a:t>Poldhu</a:t>
            </a:r>
            <a:r>
              <a:rPr lang="en-GB" dirty="0"/>
              <a:t> lies on the coast of Mount's Bay and is in the northern part of the parish of Mullion; the </a:t>
            </a:r>
            <a:r>
              <a:rPr lang="en-GB" dirty="0" err="1"/>
              <a:t>churchtown</a:t>
            </a:r>
            <a:r>
              <a:rPr lang="en-GB" dirty="0"/>
              <a:t> is 2 kilometres (1.2 mi) to the south-east. On the north side of </a:t>
            </a:r>
            <a:r>
              <a:rPr lang="en-GB" dirty="0" err="1"/>
              <a:t>Poldhu</a:t>
            </a:r>
            <a:r>
              <a:rPr lang="en-GB" dirty="0"/>
              <a:t> Cove is the parish of </a:t>
            </a:r>
            <a:r>
              <a:rPr lang="en-GB" dirty="0" err="1"/>
              <a:t>Gunwalloe</a:t>
            </a:r>
            <a:r>
              <a:rPr lang="en-GB" dirty="0"/>
              <a:t> and the village of </a:t>
            </a:r>
            <a:r>
              <a:rPr lang="en-GB" dirty="0" err="1"/>
              <a:t>Porthleven</a:t>
            </a:r>
            <a:r>
              <a:rPr lang="en-GB" dirty="0"/>
              <a:t> is a further 7 kilometres (4.3 mi) to the north</a:t>
            </a:r>
          </a:p>
          <a:p>
            <a:endParaRPr lang="en-GB" dirty="0"/>
          </a:p>
          <a:p>
            <a:r>
              <a:rPr lang="en-GB" dirty="0"/>
              <a:t>The station with four masts</a:t>
            </a:r>
          </a:p>
        </p:txBody>
      </p:sp>
      <p:sp>
        <p:nvSpPr>
          <p:cNvPr id="4" name="Slide Number Placeholder 3"/>
          <p:cNvSpPr>
            <a:spLocks noGrp="1"/>
          </p:cNvSpPr>
          <p:nvPr>
            <p:ph type="sldNum" sz="quarter" idx="5"/>
          </p:nvPr>
        </p:nvSpPr>
        <p:spPr/>
        <p:txBody>
          <a:bodyPr/>
          <a:lstStyle/>
          <a:p>
            <a:fld id="{A7FBDADD-1D65-49C7-876F-34D394064132}" type="slidenum">
              <a:rPr lang="en-GB" smtClean="0"/>
              <a:t>26</a:t>
            </a:fld>
            <a:endParaRPr lang="en-GB"/>
          </a:p>
        </p:txBody>
      </p:sp>
    </p:spTree>
    <p:extLst>
      <p:ext uri="{BB962C8B-B14F-4D97-AF65-F5344CB8AC3E}">
        <p14:creationId xmlns:p14="http://schemas.microsoft.com/office/powerpoint/2010/main" val="3893628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long distance radio communication </a:t>
            </a:r>
            <a:r>
              <a:rPr lang="en-GB" dirty="0" err="1"/>
              <a:t>realy</a:t>
            </a:r>
            <a:r>
              <a:rPr lang="en-GB" dirty="0"/>
              <a:t> exist, or is it our imagination ?</a:t>
            </a:r>
          </a:p>
        </p:txBody>
      </p:sp>
      <p:sp>
        <p:nvSpPr>
          <p:cNvPr id="4" name="Slide Number Placeholder 3"/>
          <p:cNvSpPr>
            <a:spLocks noGrp="1"/>
          </p:cNvSpPr>
          <p:nvPr>
            <p:ph type="sldNum" sz="quarter" idx="5"/>
          </p:nvPr>
        </p:nvSpPr>
        <p:spPr/>
        <p:txBody>
          <a:bodyPr/>
          <a:lstStyle/>
          <a:p>
            <a:fld id="{A7FBDADD-1D65-49C7-876F-34D394064132}" type="slidenum">
              <a:rPr lang="en-GB" smtClean="0"/>
              <a:t>27</a:t>
            </a:fld>
            <a:endParaRPr lang="en-GB"/>
          </a:p>
        </p:txBody>
      </p:sp>
    </p:spTree>
    <p:extLst>
      <p:ext uri="{BB962C8B-B14F-4D97-AF65-F5344CB8AC3E}">
        <p14:creationId xmlns:p14="http://schemas.microsoft.com/office/powerpoint/2010/main" val="3971124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28</a:t>
            </a:fld>
            <a:endParaRPr lang="en-GB"/>
          </a:p>
        </p:txBody>
      </p:sp>
    </p:spTree>
    <p:extLst>
      <p:ext uri="{BB962C8B-B14F-4D97-AF65-F5344CB8AC3E}">
        <p14:creationId xmlns:p14="http://schemas.microsoft.com/office/powerpoint/2010/main" val="1590336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29</a:t>
            </a:fld>
            <a:endParaRPr lang="en-GB"/>
          </a:p>
        </p:txBody>
      </p:sp>
    </p:spTree>
    <p:extLst>
      <p:ext uri="{BB962C8B-B14F-4D97-AF65-F5344CB8AC3E}">
        <p14:creationId xmlns:p14="http://schemas.microsoft.com/office/powerpoint/2010/main" val="404073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30</a:t>
            </a:fld>
            <a:endParaRPr lang="en-GB"/>
          </a:p>
        </p:txBody>
      </p:sp>
    </p:spTree>
    <p:extLst>
      <p:ext uri="{BB962C8B-B14F-4D97-AF65-F5344CB8AC3E}">
        <p14:creationId xmlns:p14="http://schemas.microsoft.com/office/powerpoint/2010/main" val="2249797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plethora of meters to monitor </a:t>
            </a:r>
            <a:r>
              <a:rPr lang="en-GB" dirty="0" err="1"/>
              <a:t>thw</a:t>
            </a:r>
            <a:r>
              <a:rPr lang="en-GB" dirty="0"/>
              <a:t> transmitter functions for optimum usage.</a:t>
            </a:r>
          </a:p>
        </p:txBody>
      </p:sp>
      <p:sp>
        <p:nvSpPr>
          <p:cNvPr id="4" name="Slide Number Placeholder 3"/>
          <p:cNvSpPr>
            <a:spLocks noGrp="1"/>
          </p:cNvSpPr>
          <p:nvPr>
            <p:ph type="sldNum" sz="quarter" idx="5"/>
          </p:nvPr>
        </p:nvSpPr>
        <p:spPr/>
        <p:txBody>
          <a:bodyPr/>
          <a:lstStyle/>
          <a:p>
            <a:fld id="{A7FBDADD-1D65-49C7-876F-34D394064132}" type="slidenum">
              <a:rPr lang="en-GB" smtClean="0"/>
              <a:t>31</a:t>
            </a:fld>
            <a:endParaRPr lang="en-GB"/>
          </a:p>
        </p:txBody>
      </p:sp>
    </p:spTree>
    <p:extLst>
      <p:ext uri="{BB962C8B-B14F-4D97-AF65-F5344CB8AC3E}">
        <p14:creationId xmlns:p14="http://schemas.microsoft.com/office/powerpoint/2010/main" val="31551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amateur radio licence has a clause which stipulates that the licensee shall ensure that the radio equipment is only used for the purpose of self-training in radio communications, including conducting technical investigations, amongst other requirements.</a:t>
            </a:r>
          </a:p>
        </p:txBody>
      </p:sp>
      <p:sp>
        <p:nvSpPr>
          <p:cNvPr id="4" name="Slide Number Placeholder 3"/>
          <p:cNvSpPr>
            <a:spLocks noGrp="1"/>
          </p:cNvSpPr>
          <p:nvPr>
            <p:ph type="sldNum" sz="quarter" idx="5"/>
          </p:nvPr>
        </p:nvSpPr>
        <p:spPr/>
        <p:txBody>
          <a:bodyPr/>
          <a:lstStyle/>
          <a:p>
            <a:fld id="{A7FBDADD-1D65-49C7-876F-34D394064132}" type="slidenum">
              <a:rPr lang="en-GB" smtClean="0"/>
              <a:t>3</a:t>
            </a:fld>
            <a:endParaRPr lang="en-GB"/>
          </a:p>
        </p:txBody>
      </p:sp>
    </p:spTree>
    <p:extLst>
      <p:ext uri="{BB962C8B-B14F-4D97-AF65-F5344CB8AC3E}">
        <p14:creationId xmlns:p14="http://schemas.microsoft.com/office/powerpoint/2010/main" val="775290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too many radio amateurs know this.</a:t>
            </a:r>
          </a:p>
        </p:txBody>
      </p:sp>
      <p:sp>
        <p:nvSpPr>
          <p:cNvPr id="4" name="Slide Number Placeholder 3"/>
          <p:cNvSpPr>
            <a:spLocks noGrp="1"/>
          </p:cNvSpPr>
          <p:nvPr>
            <p:ph type="sldNum" sz="quarter" idx="5"/>
          </p:nvPr>
        </p:nvSpPr>
        <p:spPr/>
        <p:txBody>
          <a:bodyPr/>
          <a:lstStyle/>
          <a:p>
            <a:fld id="{A7FBDADD-1D65-49C7-876F-34D394064132}" type="slidenum">
              <a:rPr lang="en-GB" smtClean="0"/>
              <a:t>32</a:t>
            </a:fld>
            <a:endParaRPr lang="en-GB"/>
          </a:p>
        </p:txBody>
      </p:sp>
    </p:spTree>
    <p:extLst>
      <p:ext uri="{BB962C8B-B14F-4D97-AF65-F5344CB8AC3E}">
        <p14:creationId xmlns:p14="http://schemas.microsoft.com/office/powerpoint/2010/main" val="3032992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33</a:t>
            </a:fld>
            <a:endParaRPr lang="en-GB"/>
          </a:p>
        </p:txBody>
      </p:sp>
    </p:spTree>
    <p:extLst>
      <p:ext uri="{BB962C8B-B14F-4D97-AF65-F5344CB8AC3E}">
        <p14:creationId xmlns:p14="http://schemas.microsoft.com/office/powerpoint/2010/main" val="16028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Maxwell’s equations are very useful for the physicist, but most users of radio communications prefer not to know them</a:t>
            </a:r>
          </a:p>
          <a:p>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34</a:t>
            </a:fld>
            <a:endParaRPr lang="en-GB"/>
          </a:p>
        </p:txBody>
      </p:sp>
    </p:spTree>
    <p:extLst>
      <p:ext uri="{BB962C8B-B14F-4D97-AF65-F5344CB8AC3E}">
        <p14:creationId xmlns:p14="http://schemas.microsoft.com/office/powerpoint/2010/main" val="409874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35</a:t>
            </a:fld>
            <a:endParaRPr lang="en-GB"/>
          </a:p>
        </p:txBody>
      </p:sp>
    </p:spTree>
    <p:extLst>
      <p:ext uri="{BB962C8B-B14F-4D97-AF65-F5344CB8AC3E}">
        <p14:creationId xmlns:p14="http://schemas.microsoft.com/office/powerpoint/2010/main" val="3584895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Titanic incident illuminated the requirement for mobile communications.</a:t>
            </a:r>
          </a:p>
        </p:txBody>
      </p:sp>
      <p:sp>
        <p:nvSpPr>
          <p:cNvPr id="4" name="Slide Number Placeholder 3"/>
          <p:cNvSpPr>
            <a:spLocks noGrp="1"/>
          </p:cNvSpPr>
          <p:nvPr>
            <p:ph type="sldNum" sz="quarter" idx="5"/>
          </p:nvPr>
        </p:nvSpPr>
        <p:spPr/>
        <p:txBody>
          <a:bodyPr/>
          <a:lstStyle/>
          <a:p>
            <a:fld id="{A7FBDADD-1D65-49C7-876F-34D394064132}" type="slidenum">
              <a:rPr lang="en-GB" smtClean="0"/>
              <a:t>36</a:t>
            </a:fld>
            <a:endParaRPr lang="en-GB"/>
          </a:p>
        </p:txBody>
      </p:sp>
    </p:spTree>
    <p:extLst>
      <p:ext uri="{BB962C8B-B14F-4D97-AF65-F5344CB8AC3E}">
        <p14:creationId xmlns:p14="http://schemas.microsoft.com/office/powerpoint/2010/main" val="3961836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Scandals are rife when there are inventions.</a:t>
            </a:r>
          </a:p>
        </p:txBody>
      </p:sp>
      <p:sp>
        <p:nvSpPr>
          <p:cNvPr id="4" name="Slide Number Placeholder 3"/>
          <p:cNvSpPr>
            <a:spLocks noGrp="1"/>
          </p:cNvSpPr>
          <p:nvPr>
            <p:ph type="sldNum" sz="quarter" idx="5"/>
          </p:nvPr>
        </p:nvSpPr>
        <p:spPr/>
        <p:txBody>
          <a:bodyPr/>
          <a:lstStyle/>
          <a:p>
            <a:fld id="{A7FBDADD-1D65-49C7-876F-34D394064132}" type="slidenum">
              <a:rPr lang="en-GB" smtClean="0"/>
              <a:t>37</a:t>
            </a:fld>
            <a:endParaRPr lang="en-GB"/>
          </a:p>
        </p:txBody>
      </p:sp>
    </p:spTree>
    <p:extLst>
      <p:ext uri="{BB962C8B-B14F-4D97-AF65-F5344CB8AC3E}">
        <p14:creationId xmlns:p14="http://schemas.microsoft.com/office/powerpoint/2010/main" val="1553104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38</a:t>
            </a:fld>
            <a:endParaRPr lang="en-GB"/>
          </a:p>
        </p:txBody>
      </p:sp>
    </p:spTree>
    <p:extLst>
      <p:ext uri="{BB962C8B-B14F-4D97-AF65-F5344CB8AC3E}">
        <p14:creationId xmlns:p14="http://schemas.microsoft.com/office/powerpoint/2010/main" val="2807378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WWI accelerated the development of wireless communications.</a:t>
            </a:r>
          </a:p>
        </p:txBody>
      </p:sp>
      <p:sp>
        <p:nvSpPr>
          <p:cNvPr id="4" name="Slide Number Placeholder 3"/>
          <p:cNvSpPr>
            <a:spLocks noGrp="1"/>
          </p:cNvSpPr>
          <p:nvPr>
            <p:ph type="sldNum" sz="quarter" idx="5"/>
          </p:nvPr>
        </p:nvSpPr>
        <p:spPr/>
        <p:txBody>
          <a:bodyPr/>
          <a:lstStyle/>
          <a:p>
            <a:fld id="{A7FBDADD-1D65-49C7-876F-34D394064132}" type="slidenum">
              <a:rPr lang="en-GB" smtClean="0"/>
              <a:t>39</a:t>
            </a:fld>
            <a:endParaRPr lang="en-GB"/>
          </a:p>
        </p:txBody>
      </p:sp>
    </p:spTree>
    <p:extLst>
      <p:ext uri="{BB962C8B-B14F-4D97-AF65-F5344CB8AC3E}">
        <p14:creationId xmlns:p14="http://schemas.microsoft.com/office/powerpoint/2010/main" val="3767522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of Zeppelin routes tracked by Marconi Direction Finding equipment on 27–28 November 1916. Zeppelins (German airships) were used for reconnaissance and for bombing raids over the east coast of Britain. This map shows that two of the airships were shot down at the places marked.</a:t>
            </a:r>
          </a:p>
        </p:txBody>
      </p:sp>
      <p:sp>
        <p:nvSpPr>
          <p:cNvPr id="4" name="Slide Number Placeholder 3"/>
          <p:cNvSpPr>
            <a:spLocks noGrp="1"/>
          </p:cNvSpPr>
          <p:nvPr>
            <p:ph type="sldNum" sz="quarter" idx="5"/>
          </p:nvPr>
        </p:nvSpPr>
        <p:spPr/>
        <p:txBody>
          <a:bodyPr/>
          <a:lstStyle/>
          <a:p>
            <a:fld id="{A7FBDADD-1D65-49C7-876F-34D394064132}" type="slidenum">
              <a:rPr lang="en-GB" smtClean="0"/>
              <a:t>40</a:t>
            </a:fld>
            <a:endParaRPr lang="en-GB"/>
          </a:p>
        </p:txBody>
      </p:sp>
    </p:spTree>
    <p:extLst>
      <p:ext uri="{BB962C8B-B14F-4D97-AF65-F5344CB8AC3E}">
        <p14:creationId xmlns:p14="http://schemas.microsoft.com/office/powerpoint/2010/main" val="307134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Interior of Royal Engineers, British Army forward wireless station at </a:t>
            </a:r>
            <a:r>
              <a:rPr lang="en-GB" dirty="0" err="1"/>
              <a:t>Moyenneville</a:t>
            </a:r>
            <a:r>
              <a:rPr lang="en-GB" dirty="0"/>
              <a:t>, the Somme in 1917</a:t>
            </a:r>
          </a:p>
        </p:txBody>
      </p:sp>
      <p:sp>
        <p:nvSpPr>
          <p:cNvPr id="4" name="Slide Number Placeholder 3"/>
          <p:cNvSpPr>
            <a:spLocks noGrp="1"/>
          </p:cNvSpPr>
          <p:nvPr>
            <p:ph type="sldNum" sz="quarter" idx="5"/>
          </p:nvPr>
        </p:nvSpPr>
        <p:spPr/>
        <p:txBody>
          <a:bodyPr/>
          <a:lstStyle/>
          <a:p>
            <a:fld id="{A7FBDADD-1D65-49C7-876F-34D394064132}" type="slidenum">
              <a:rPr lang="en-GB" smtClean="0"/>
              <a:t>41</a:t>
            </a:fld>
            <a:endParaRPr lang="en-GB"/>
          </a:p>
        </p:txBody>
      </p:sp>
    </p:spTree>
    <p:extLst>
      <p:ext uri="{BB962C8B-B14F-4D97-AF65-F5344CB8AC3E}">
        <p14:creationId xmlns:p14="http://schemas.microsoft.com/office/powerpoint/2010/main" val="285532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Transmission line cabling systems were well understood for the use of telegraphy, but was ‘</a:t>
            </a:r>
            <a:r>
              <a:rPr lang="en-GB" dirty="0" err="1"/>
              <a:t>wire’less</a:t>
            </a:r>
            <a:r>
              <a:rPr lang="en-GB" dirty="0"/>
              <a:t> next ?</a:t>
            </a:r>
          </a:p>
        </p:txBody>
      </p:sp>
      <p:sp>
        <p:nvSpPr>
          <p:cNvPr id="4" name="Slide Number Placeholder 3"/>
          <p:cNvSpPr>
            <a:spLocks noGrp="1"/>
          </p:cNvSpPr>
          <p:nvPr>
            <p:ph type="sldNum" sz="quarter" idx="5"/>
          </p:nvPr>
        </p:nvSpPr>
        <p:spPr/>
        <p:txBody>
          <a:bodyPr/>
          <a:lstStyle/>
          <a:p>
            <a:fld id="{A7FBDADD-1D65-49C7-876F-34D394064132}" type="slidenum">
              <a:rPr lang="en-GB" smtClean="0"/>
              <a:t>4</a:t>
            </a:fld>
            <a:endParaRPr lang="en-GB"/>
          </a:p>
        </p:txBody>
      </p:sp>
    </p:spTree>
    <p:extLst>
      <p:ext uri="{BB962C8B-B14F-4D97-AF65-F5344CB8AC3E}">
        <p14:creationId xmlns:p14="http://schemas.microsoft.com/office/powerpoint/2010/main" val="407045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42</a:t>
            </a:fld>
            <a:endParaRPr lang="en-GB"/>
          </a:p>
        </p:txBody>
      </p:sp>
    </p:spTree>
    <p:extLst>
      <p:ext uri="{BB962C8B-B14F-4D97-AF65-F5344CB8AC3E}">
        <p14:creationId xmlns:p14="http://schemas.microsoft.com/office/powerpoint/2010/main" val="4052509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Marconi House is a Grade II listed building at 335 Strand (at its junction with Aldwych) in London</a:t>
            </a:r>
          </a:p>
        </p:txBody>
      </p:sp>
      <p:sp>
        <p:nvSpPr>
          <p:cNvPr id="4" name="Slide Number Placeholder 3"/>
          <p:cNvSpPr>
            <a:spLocks noGrp="1"/>
          </p:cNvSpPr>
          <p:nvPr>
            <p:ph type="sldNum" sz="quarter" idx="5"/>
          </p:nvPr>
        </p:nvSpPr>
        <p:spPr/>
        <p:txBody>
          <a:bodyPr/>
          <a:lstStyle/>
          <a:p>
            <a:fld id="{A7FBDADD-1D65-49C7-876F-34D394064132}" type="slidenum">
              <a:rPr lang="en-GB" smtClean="0"/>
              <a:t>44</a:t>
            </a:fld>
            <a:endParaRPr lang="en-GB"/>
          </a:p>
        </p:txBody>
      </p:sp>
    </p:spTree>
    <p:extLst>
      <p:ext uri="{BB962C8B-B14F-4D97-AF65-F5344CB8AC3E}">
        <p14:creationId xmlns:p14="http://schemas.microsoft.com/office/powerpoint/2010/main" val="836722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civilian use for continuous wireless communications has been found.</a:t>
            </a:r>
          </a:p>
        </p:txBody>
      </p:sp>
      <p:sp>
        <p:nvSpPr>
          <p:cNvPr id="4" name="Slide Number Placeholder 3"/>
          <p:cNvSpPr>
            <a:spLocks noGrp="1"/>
          </p:cNvSpPr>
          <p:nvPr>
            <p:ph type="sldNum" sz="quarter" idx="5"/>
          </p:nvPr>
        </p:nvSpPr>
        <p:spPr/>
        <p:txBody>
          <a:bodyPr/>
          <a:lstStyle/>
          <a:p>
            <a:fld id="{A7FBDADD-1D65-49C7-876F-34D394064132}" type="slidenum">
              <a:rPr lang="en-GB" smtClean="0"/>
              <a:t>45</a:t>
            </a:fld>
            <a:endParaRPr lang="en-GB"/>
          </a:p>
        </p:txBody>
      </p:sp>
    </p:spTree>
    <p:extLst>
      <p:ext uri="{BB962C8B-B14F-4D97-AF65-F5344CB8AC3E}">
        <p14:creationId xmlns:p14="http://schemas.microsoft.com/office/powerpoint/2010/main" val="2844271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Allied prisoners of war during WWII made crystal sets by using dissimilar metals to detect signals and stolen headphones.</a:t>
            </a:r>
          </a:p>
        </p:txBody>
      </p:sp>
      <p:sp>
        <p:nvSpPr>
          <p:cNvPr id="4" name="Slide Number Placeholder 3"/>
          <p:cNvSpPr>
            <a:spLocks noGrp="1"/>
          </p:cNvSpPr>
          <p:nvPr>
            <p:ph type="sldNum" sz="quarter" idx="5"/>
          </p:nvPr>
        </p:nvSpPr>
        <p:spPr/>
        <p:txBody>
          <a:bodyPr/>
          <a:lstStyle/>
          <a:p>
            <a:fld id="{A7FBDADD-1D65-49C7-876F-34D394064132}" type="slidenum">
              <a:rPr lang="en-GB" smtClean="0"/>
              <a:t>46</a:t>
            </a:fld>
            <a:endParaRPr lang="en-GB"/>
          </a:p>
        </p:txBody>
      </p:sp>
    </p:spTree>
    <p:extLst>
      <p:ext uri="{BB962C8B-B14F-4D97-AF65-F5344CB8AC3E}">
        <p14:creationId xmlns:p14="http://schemas.microsoft.com/office/powerpoint/2010/main" val="3562594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RHS with tuning capacitor C1.</a:t>
            </a:r>
          </a:p>
        </p:txBody>
      </p:sp>
      <p:sp>
        <p:nvSpPr>
          <p:cNvPr id="4" name="Slide Number Placeholder 3"/>
          <p:cNvSpPr>
            <a:spLocks noGrp="1"/>
          </p:cNvSpPr>
          <p:nvPr>
            <p:ph type="sldNum" sz="quarter" idx="5"/>
          </p:nvPr>
        </p:nvSpPr>
        <p:spPr/>
        <p:txBody>
          <a:bodyPr/>
          <a:lstStyle/>
          <a:p>
            <a:fld id="{A7FBDADD-1D65-49C7-876F-34D394064132}" type="slidenum">
              <a:rPr lang="en-GB" smtClean="0"/>
              <a:t>47</a:t>
            </a:fld>
            <a:endParaRPr lang="en-GB"/>
          </a:p>
        </p:txBody>
      </p:sp>
    </p:spTree>
    <p:extLst>
      <p:ext uri="{BB962C8B-B14F-4D97-AF65-F5344CB8AC3E}">
        <p14:creationId xmlns:p14="http://schemas.microsoft.com/office/powerpoint/2010/main" val="4039182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Pictorial diagram from 1922 showing the circuit of a crystal radio. This common circuit did not use a tuning capacitor, but used the capacitance of the antenna to form the tuned circuit with the coil. The detector was a cat whisker detector, consisting of a piece of galena with a thin wire in contact with it on a part of the crystal, making a diode contact. A friend demonstrated to me a crystal receiver (made by his father) with a sliding tuning coil which convinced me of becoming an electronics engineer</a:t>
            </a:r>
          </a:p>
        </p:txBody>
      </p:sp>
      <p:sp>
        <p:nvSpPr>
          <p:cNvPr id="4" name="Slide Number Placeholder 3"/>
          <p:cNvSpPr>
            <a:spLocks noGrp="1"/>
          </p:cNvSpPr>
          <p:nvPr>
            <p:ph type="sldNum" sz="quarter" idx="5"/>
          </p:nvPr>
        </p:nvSpPr>
        <p:spPr/>
        <p:txBody>
          <a:bodyPr/>
          <a:lstStyle/>
          <a:p>
            <a:fld id="{A7FBDADD-1D65-49C7-876F-34D394064132}" type="slidenum">
              <a:rPr lang="en-GB" smtClean="0"/>
              <a:t>48</a:t>
            </a:fld>
            <a:endParaRPr lang="en-GB"/>
          </a:p>
        </p:txBody>
      </p:sp>
    </p:spTree>
    <p:extLst>
      <p:ext uri="{BB962C8B-B14F-4D97-AF65-F5344CB8AC3E}">
        <p14:creationId xmlns:p14="http://schemas.microsoft.com/office/powerpoint/2010/main" val="3619656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49</a:t>
            </a:fld>
            <a:endParaRPr lang="en-GB"/>
          </a:p>
        </p:txBody>
      </p:sp>
    </p:spTree>
    <p:extLst>
      <p:ext uri="{BB962C8B-B14F-4D97-AF65-F5344CB8AC3E}">
        <p14:creationId xmlns:p14="http://schemas.microsoft.com/office/powerpoint/2010/main" val="1656346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Pope Pius XI,</a:t>
            </a:r>
          </a:p>
          <a:p>
            <a:r>
              <a:rPr lang="en-GB" dirty="0"/>
              <a:t>his successor Pacelli with Marconi at starting of Vatican Radio 1931</a:t>
            </a:r>
          </a:p>
          <a:p>
            <a:endParaRPr lang="en-GB" dirty="0"/>
          </a:p>
          <a:p>
            <a:r>
              <a:rPr lang="it-IT" dirty="0"/>
              <a:t>Guglielmo Marconi e papa Pio XI con il trasmettitore a onde ultracorte in Vaticano a Castel Gandolfo.</a:t>
            </a:r>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50</a:t>
            </a:fld>
            <a:endParaRPr lang="en-GB"/>
          </a:p>
        </p:txBody>
      </p:sp>
    </p:spTree>
    <p:extLst>
      <p:ext uri="{BB962C8B-B14F-4D97-AF65-F5344CB8AC3E}">
        <p14:creationId xmlns:p14="http://schemas.microsoft.com/office/powerpoint/2010/main" val="4149811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51</a:t>
            </a:fld>
            <a:endParaRPr lang="en-GB"/>
          </a:p>
        </p:txBody>
      </p:sp>
    </p:spTree>
    <p:extLst>
      <p:ext uri="{BB962C8B-B14F-4D97-AF65-F5344CB8AC3E}">
        <p14:creationId xmlns:p14="http://schemas.microsoft.com/office/powerpoint/2010/main" val="4063318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Painting of Louis Varney in the Mid Sussex Amateur Radio shack</a:t>
            </a:r>
          </a:p>
        </p:txBody>
      </p:sp>
      <p:sp>
        <p:nvSpPr>
          <p:cNvPr id="4" name="Slide Number Placeholder 3"/>
          <p:cNvSpPr>
            <a:spLocks noGrp="1"/>
          </p:cNvSpPr>
          <p:nvPr>
            <p:ph type="sldNum" sz="quarter" idx="5"/>
          </p:nvPr>
        </p:nvSpPr>
        <p:spPr/>
        <p:txBody>
          <a:bodyPr/>
          <a:lstStyle/>
          <a:p>
            <a:fld id="{A7FBDADD-1D65-49C7-876F-34D394064132}" type="slidenum">
              <a:rPr lang="en-GB" smtClean="0"/>
              <a:t>52</a:t>
            </a:fld>
            <a:endParaRPr lang="en-GB"/>
          </a:p>
        </p:txBody>
      </p:sp>
    </p:spTree>
    <p:extLst>
      <p:ext uri="{BB962C8B-B14F-4D97-AF65-F5344CB8AC3E}">
        <p14:creationId xmlns:p14="http://schemas.microsoft.com/office/powerpoint/2010/main" val="243588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5</a:t>
            </a:fld>
            <a:endParaRPr lang="en-GB"/>
          </a:p>
        </p:txBody>
      </p:sp>
    </p:spTree>
    <p:extLst>
      <p:ext uri="{BB962C8B-B14F-4D97-AF65-F5344CB8AC3E}">
        <p14:creationId xmlns:p14="http://schemas.microsoft.com/office/powerpoint/2010/main" val="1850517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G5RV second from left, in uniform</a:t>
            </a:r>
          </a:p>
        </p:txBody>
      </p:sp>
      <p:sp>
        <p:nvSpPr>
          <p:cNvPr id="4" name="Slide Number Placeholder 3"/>
          <p:cNvSpPr>
            <a:spLocks noGrp="1"/>
          </p:cNvSpPr>
          <p:nvPr>
            <p:ph type="sldNum" sz="quarter" idx="5"/>
          </p:nvPr>
        </p:nvSpPr>
        <p:spPr/>
        <p:txBody>
          <a:bodyPr/>
          <a:lstStyle/>
          <a:p>
            <a:fld id="{A7FBDADD-1D65-49C7-876F-34D394064132}" type="slidenum">
              <a:rPr lang="en-GB" smtClean="0"/>
              <a:t>53</a:t>
            </a:fld>
            <a:endParaRPr lang="en-GB"/>
          </a:p>
        </p:txBody>
      </p:sp>
    </p:spTree>
    <p:extLst>
      <p:ext uri="{BB962C8B-B14F-4D97-AF65-F5344CB8AC3E}">
        <p14:creationId xmlns:p14="http://schemas.microsoft.com/office/powerpoint/2010/main" val="4221664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54</a:t>
            </a:fld>
            <a:endParaRPr lang="en-GB"/>
          </a:p>
        </p:txBody>
      </p:sp>
    </p:spTree>
    <p:extLst>
      <p:ext uri="{BB962C8B-B14F-4D97-AF65-F5344CB8AC3E}">
        <p14:creationId xmlns:p14="http://schemas.microsoft.com/office/powerpoint/2010/main" val="3858895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55</a:t>
            </a:fld>
            <a:endParaRPr lang="en-GB"/>
          </a:p>
        </p:txBody>
      </p:sp>
    </p:spTree>
    <p:extLst>
      <p:ext uri="{BB962C8B-B14F-4D97-AF65-F5344CB8AC3E}">
        <p14:creationId xmlns:p14="http://schemas.microsoft.com/office/powerpoint/2010/main" val="3374540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 died on 20 July 1937.</a:t>
            </a:r>
          </a:p>
        </p:txBody>
      </p:sp>
      <p:sp>
        <p:nvSpPr>
          <p:cNvPr id="4" name="Slide Number Placeholder 3"/>
          <p:cNvSpPr>
            <a:spLocks noGrp="1"/>
          </p:cNvSpPr>
          <p:nvPr>
            <p:ph type="sldNum" sz="quarter" idx="5"/>
          </p:nvPr>
        </p:nvSpPr>
        <p:spPr/>
        <p:txBody>
          <a:bodyPr/>
          <a:lstStyle/>
          <a:p>
            <a:fld id="{A7FBDADD-1D65-49C7-876F-34D394064132}" type="slidenum">
              <a:rPr lang="en-GB" smtClean="0"/>
              <a:t>56</a:t>
            </a:fld>
            <a:endParaRPr lang="en-GB"/>
          </a:p>
        </p:txBody>
      </p:sp>
    </p:spTree>
    <p:extLst>
      <p:ext uri="{BB962C8B-B14F-4D97-AF65-F5344CB8AC3E}">
        <p14:creationId xmlns:p14="http://schemas.microsoft.com/office/powerpoint/2010/main" val="545985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Marconi was in a politically sensitive position,</a:t>
            </a:r>
          </a:p>
        </p:txBody>
      </p:sp>
      <p:sp>
        <p:nvSpPr>
          <p:cNvPr id="4" name="Slide Number Placeholder 3"/>
          <p:cNvSpPr>
            <a:spLocks noGrp="1"/>
          </p:cNvSpPr>
          <p:nvPr>
            <p:ph type="sldNum" sz="quarter" idx="5"/>
          </p:nvPr>
        </p:nvSpPr>
        <p:spPr/>
        <p:txBody>
          <a:bodyPr/>
          <a:lstStyle/>
          <a:p>
            <a:fld id="{A7FBDADD-1D65-49C7-876F-34D394064132}" type="slidenum">
              <a:rPr lang="en-GB" smtClean="0"/>
              <a:t>57</a:t>
            </a:fld>
            <a:endParaRPr lang="en-GB"/>
          </a:p>
        </p:txBody>
      </p:sp>
    </p:spTree>
    <p:extLst>
      <p:ext uri="{BB962C8B-B14F-4D97-AF65-F5344CB8AC3E}">
        <p14:creationId xmlns:p14="http://schemas.microsoft.com/office/powerpoint/2010/main" val="4046689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58</a:t>
            </a:fld>
            <a:endParaRPr lang="en-GB"/>
          </a:p>
        </p:txBody>
      </p:sp>
    </p:spTree>
    <p:extLst>
      <p:ext uri="{BB962C8B-B14F-4D97-AF65-F5344CB8AC3E}">
        <p14:creationId xmlns:p14="http://schemas.microsoft.com/office/powerpoint/2010/main" val="3487526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blue plaque, to Guglielmo Marconi the "father of the wireless", is attached to a building on the west side of </a:t>
            </a:r>
            <a:r>
              <a:rPr lang="en-GB" dirty="0" err="1"/>
              <a:t>Harpur</a:t>
            </a:r>
            <a:r>
              <a:rPr lang="en-GB" dirty="0"/>
              <a:t> Street, just north of Dame Alice Street, in Bedford.</a:t>
            </a:r>
          </a:p>
        </p:txBody>
      </p:sp>
      <p:sp>
        <p:nvSpPr>
          <p:cNvPr id="4" name="Slide Number Placeholder 3"/>
          <p:cNvSpPr>
            <a:spLocks noGrp="1"/>
          </p:cNvSpPr>
          <p:nvPr>
            <p:ph type="sldNum" sz="quarter" idx="5"/>
          </p:nvPr>
        </p:nvSpPr>
        <p:spPr/>
        <p:txBody>
          <a:bodyPr/>
          <a:lstStyle/>
          <a:p>
            <a:fld id="{A7FBDADD-1D65-49C7-876F-34D394064132}" type="slidenum">
              <a:rPr lang="en-GB" smtClean="0"/>
              <a:t>59</a:t>
            </a:fld>
            <a:endParaRPr lang="en-GB"/>
          </a:p>
        </p:txBody>
      </p:sp>
    </p:spTree>
    <p:extLst>
      <p:ext uri="{BB962C8B-B14F-4D97-AF65-F5344CB8AC3E}">
        <p14:creationId xmlns:p14="http://schemas.microsoft.com/office/powerpoint/2010/main" val="2600011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that Princess </a:t>
            </a:r>
            <a:r>
              <a:rPr lang="en-GB" dirty="0" err="1"/>
              <a:t>Elettra</a:t>
            </a:r>
            <a:r>
              <a:rPr lang="en-GB" dirty="0"/>
              <a:t> enjoyed her QSO.</a:t>
            </a:r>
          </a:p>
          <a:p>
            <a:r>
              <a:rPr lang="en-GB" dirty="0"/>
              <a:t>I visited </a:t>
            </a:r>
            <a:r>
              <a:rPr lang="en-GB" dirty="0" err="1"/>
              <a:t>Tge</a:t>
            </a:r>
            <a:r>
              <a:rPr lang="en-GB" dirty="0"/>
              <a:t> Vatican in the 1991 before ethe radio museum was open. But I did sneak down a back stairwell into the gardens to view the HF </a:t>
            </a:r>
            <a:r>
              <a:rPr lang="en-GB" dirty="0" err="1"/>
              <a:t>yagi</a:t>
            </a:r>
            <a:r>
              <a:rPr lang="en-GB" dirty="0"/>
              <a:t> antenna, before I was told to remove myself.</a:t>
            </a:r>
          </a:p>
        </p:txBody>
      </p:sp>
      <p:sp>
        <p:nvSpPr>
          <p:cNvPr id="4" name="Slide Number Placeholder 3"/>
          <p:cNvSpPr>
            <a:spLocks noGrp="1"/>
          </p:cNvSpPr>
          <p:nvPr>
            <p:ph type="sldNum" sz="quarter" idx="5"/>
          </p:nvPr>
        </p:nvSpPr>
        <p:spPr/>
        <p:txBody>
          <a:bodyPr/>
          <a:lstStyle/>
          <a:p>
            <a:fld id="{A7FBDADD-1D65-49C7-876F-34D394064132}" type="slidenum">
              <a:rPr lang="en-GB" smtClean="0"/>
              <a:t>60</a:t>
            </a:fld>
            <a:endParaRPr lang="en-GB"/>
          </a:p>
        </p:txBody>
      </p:sp>
    </p:spTree>
    <p:extLst>
      <p:ext uri="{BB962C8B-B14F-4D97-AF65-F5344CB8AC3E}">
        <p14:creationId xmlns:p14="http://schemas.microsoft.com/office/powerpoint/2010/main" val="4036751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Marconi US share certificate</a:t>
            </a:r>
          </a:p>
        </p:txBody>
      </p:sp>
      <p:sp>
        <p:nvSpPr>
          <p:cNvPr id="4" name="Slide Number Placeholder 3"/>
          <p:cNvSpPr>
            <a:spLocks noGrp="1"/>
          </p:cNvSpPr>
          <p:nvPr>
            <p:ph type="sldNum" sz="quarter" idx="5"/>
          </p:nvPr>
        </p:nvSpPr>
        <p:spPr/>
        <p:txBody>
          <a:bodyPr/>
          <a:lstStyle/>
          <a:p>
            <a:fld id="{A7FBDADD-1D65-49C7-876F-34D394064132}" type="slidenum">
              <a:rPr lang="en-GB" smtClean="0"/>
              <a:t>61</a:t>
            </a:fld>
            <a:endParaRPr lang="en-GB"/>
          </a:p>
        </p:txBody>
      </p:sp>
    </p:spTree>
    <p:extLst>
      <p:ext uri="{BB962C8B-B14F-4D97-AF65-F5344CB8AC3E}">
        <p14:creationId xmlns:p14="http://schemas.microsoft.com/office/powerpoint/2010/main" val="3953456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62</a:t>
            </a:fld>
            <a:endParaRPr lang="en-GB"/>
          </a:p>
        </p:txBody>
      </p:sp>
    </p:spTree>
    <p:extLst>
      <p:ext uri="{BB962C8B-B14F-4D97-AF65-F5344CB8AC3E}">
        <p14:creationId xmlns:p14="http://schemas.microsoft.com/office/powerpoint/2010/main" val="287103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know what Hertz means in radio technology, but no-one has yet defined what a Marconi is.</a:t>
            </a:r>
          </a:p>
          <a:p>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6</a:t>
            </a:fld>
            <a:endParaRPr lang="en-GB"/>
          </a:p>
        </p:txBody>
      </p:sp>
    </p:spTree>
    <p:extLst>
      <p:ext uri="{BB962C8B-B14F-4D97-AF65-F5344CB8AC3E}">
        <p14:creationId xmlns:p14="http://schemas.microsoft.com/office/powerpoint/2010/main" val="34328266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63</a:t>
            </a:fld>
            <a:endParaRPr lang="en-GB"/>
          </a:p>
        </p:txBody>
      </p:sp>
    </p:spTree>
    <p:extLst>
      <p:ext uri="{BB962C8B-B14F-4D97-AF65-F5344CB8AC3E}">
        <p14:creationId xmlns:p14="http://schemas.microsoft.com/office/powerpoint/2010/main" val="432913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sketch of the </a:t>
            </a:r>
            <a:r>
              <a:rPr lang="en-GB" dirty="0" err="1"/>
              <a:t>Elettra</a:t>
            </a:r>
            <a:r>
              <a:rPr lang="en-GB" dirty="0"/>
              <a:t>. </a:t>
            </a:r>
            <a:r>
              <a:rPr lang="en-GB" dirty="0" err="1"/>
              <a:t>Elettra</a:t>
            </a:r>
            <a:r>
              <a:rPr lang="en-GB" dirty="0"/>
              <a:t> is a common Italian forename and is also the name of an Italian technical centre, though it is not known if this centre has any relationship with Marconi.</a:t>
            </a:r>
          </a:p>
        </p:txBody>
      </p:sp>
      <p:sp>
        <p:nvSpPr>
          <p:cNvPr id="4" name="Slide Number Placeholder 3"/>
          <p:cNvSpPr>
            <a:spLocks noGrp="1"/>
          </p:cNvSpPr>
          <p:nvPr>
            <p:ph type="sldNum" sz="quarter" idx="5"/>
          </p:nvPr>
        </p:nvSpPr>
        <p:spPr/>
        <p:txBody>
          <a:bodyPr/>
          <a:lstStyle/>
          <a:p>
            <a:fld id="{A7FBDADD-1D65-49C7-876F-34D394064132}" type="slidenum">
              <a:rPr lang="en-GB" smtClean="0"/>
              <a:t>64</a:t>
            </a:fld>
            <a:endParaRPr lang="en-GB"/>
          </a:p>
        </p:txBody>
      </p:sp>
    </p:spTree>
    <p:extLst>
      <p:ext uri="{BB962C8B-B14F-4D97-AF65-F5344CB8AC3E}">
        <p14:creationId xmlns:p14="http://schemas.microsoft.com/office/powerpoint/2010/main" val="1795938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Depicts what is believed to be an early magnetic loop antenna</a:t>
            </a:r>
          </a:p>
        </p:txBody>
      </p:sp>
      <p:sp>
        <p:nvSpPr>
          <p:cNvPr id="4" name="Slide Number Placeholder 3"/>
          <p:cNvSpPr>
            <a:spLocks noGrp="1"/>
          </p:cNvSpPr>
          <p:nvPr>
            <p:ph type="sldNum" sz="quarter" idx="5"/>
          </p:nvPr>
        </p:nvSpPr>
        <p:spPr/>
        <p:txBody>
          <a:bodyPr/>
          <a:lstStyle/>
          <a:p>
            <a:fld id="{A7FBDADD-1D65-49C7-876F-34D394064132}" type="slidenum">
              <a:rPr lang="en-GB" smtClean="0"/>
              <a:t>65</a:t>
            </a:fld>
            <a:endParaRPr lang="en-GB"/>
          </a:p>
        </p:txBody>
      </p:sp>
    </p:spTree>
    <p:extLst>
      <p:ext uri="{BB962C8B-B14F-4D97-AF65-F5344CB8AC3E}">
        <p14:creationId xmlns:p14="http://schemas.microsoft.com/office/powerpoint/2010/main" val="2222104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66</a:t>
            </a:fld>
            <a:endParaRPr lang="en-GB"/>
          </a:p>
        </p:txBody>
      </p:sp>
    </p:spTree>
    <p:extLst>
      <p:ext uri="{BB962C8B-B14F-4D97-AF65-F5344CB8AC3E}">
        <p14:creationId xmlns:p14="http://schemas.microsoft.com/office/powerpoint/2010/main" val="23238258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Extract from one of the patents286 APPENDIX C. Fig. 5. If a wire connected at some point to the circuit is passed out through a hole in the box to a distance of 20 to 50 </a:t>
            </a:r>
            <a:r>
              <a:rPr lang="en-GB" dirty="0" err="1"/>
              <a:t>cms</a:t>
            </a:r>
            <a:r>
              <a:rPr lang="en-GB" dirty="0"/>
              <a:t>., the influence of the Wilmshurst machine makes itself felt. On tapping the lid to re- store resistance, the galvanometer needle remains deflected so long as the sparks continue to pass. If, however, the wires are pushed in so that they only project a few millimetres, the sparks still passing, a few taps suffice to bring back the needle to zero. On touching the end of the wire with the fingers or a piece of metal, conductivity is immediately restored. The movements of the galvanometer needle were rendered visible in these experiments by looking through a piece of wide -mesh wire -gauze with a telescope. </a:t>
            </a:r>
          </a:p>
        </p:txBody>
      </p:sp>
      <p:sp>
        <p:nvSpPr>
          <p:cNvPr id="4" name="Slide Number Placeholder 3"/>
          <p:cNvSpPr>
            <a:spLocks noGrp="1"/>
          </p:cNvSpPr>
          <p:nvPr>
            <p:ph type="sldNum" sz="quarter" idx="5"/>
          </p:nvPr>
        </p:nvSpPr>
        <p:spPr/>
        <p:txBody>
          <a:bodyPr/>
          <a:lstStyle/>
          <a:p>
            <a:fld id="{A7FBDADD-1D65-49C7-876F-34D394064132}" type="slidenum">
              <a:rPr lang="en-GB" smtClean="0"/>
              <a:t>67</a:t>
            </a:fld>
            <a:endParaRPr lang="en-GB"/>
          </a:p>
        </p:txBody>
      </p:sp>
    </p:spTree>
    <p:extLst>
      <p:ext uri="{BB962C8B-B14F-4D97-AF65-F5344CB8AC3E}">
        <p14:creationId xmlns:p14="http://schemas.microsoft.com/office/powerpoint/2010/main" val="1294544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FBDADD-1D65-49C7-876F-34D394064132}" type="slidenum">
              <a:rPr lang="en-GB" smtClean="0"/>
              <a:t>68</a:t>
            </a:fld>
            <a:endParaRPr lang="en-GB"/>
          </a:p>
        </p:txBody>
      </p:sp>
    </p:spTree>
    <p:extLst>
      <p:ext uri="{BB962C8B-B14F-4D97-AF65-F5344CB8AC3E}">
        <p14:creationId xmlns:p14="http://schemas.microsoft.com/office/powerpoint/2010/main" val="2055033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Villa Marconi and his tomb</a:t>
            </a:r>
            <a:endParaRPr lang="en-GB" dirty="0"/>
          </a:p>
        </p:txBody>
      </p:sp>
      <p:sp>
        <p:nvSpPr>
          <p:cNvPr id="4" name="Slide Number Placeholder 3"/>
          <p:cNvSpPr>
            <a:spLocks noGrp="1"/>
          </p:cNvSpPr>
          <p:nvPr>
            <p:ph type="sldNum" sz="quarter" idx="5"/>
          </p:nvPr>
        </p:nvSpPr>
        <p:spPr/>
        <p:txBody>
          <a:bodyPr/>
          <a:lstStyle/>
          <a:p>
            <a:fld id="{A7FBDADD-1D65-49C7-876F-34D394064132}" type="slidenum">
              <a:rPr lang="en-GB" smtClean="0"/>
              <a:t>69</a:t>
            </a:fld>
            <a:endParaRPr lang="en-GB"/>
          </a:p>
        </p:txBody>
      </p:sp>
    </p:spTree>
    <p:extLst>
      <p:ext uri="{BB962C8B-B14F-4D97-AF65-F5344CB8AC3E}">
        <p14:creationId xmlns:p14="http://schemas.microsoft.com/office/powerpoint/2010/main" val="98086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radio experiments were made using a telegraph morse key as any form of voice communications was still in its infancy.</a:t>
            </a:r>
          </a:p>
        </p:txBody>
      </p:sp>
      <p:sp>
        <p:nvSpPr>
          <p:cNvPr id="4" name="Slide Number Placeholder 3"/>
          <p:cNvSpPr>
            <a:spLocks noGrp="1"/>
          </p:cNvSpPr>
          <p:nvPr>
            <p:ph type="sldNum" sz="quarter" idx="5"/>
          </p:nvPr>
        </p:nvSpPr>
        <p:spPr/>
        <p:txBody>
          <a:bodyPr/>
          <a:lstStyle/>
          <a:p>
            <a:fld id="{A7FBDADD-1D65-49C7-876F-34D394064132}" type="slidenum">
              <a:rPr lang="en-GB" smtClean="0"/>
              <a:t>7</a:t>
            </a:fld>
            <a:endParaRPr lang="en-GB"/>
          </a:p>
        </p:txBody>
      </p:sp>
    </p:spTree>
    <p:extLst>
      <p:ext uri="{BB962C8B-B14F-4D97-AF65-F5344CB8AC3E}">
        <p14:creationId xmlns:p14="http://schemas.microsoft.com/office/powerpoint/2010/main" val="100062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t>
            </a:r>
            <a:r>
              <a:rPr lang="en-GB" dirty="0" err="1"/>
              <a:t>Branly’s</a:t>
            </a:r>
            <a:r>
              <a:rPr lang="en-GB" dirty="0"/>
              <a:t> experiments, the Eiffel Tower was used to investigate the effect of different transmitter and receiver technologies on transmission range. This was approved by Gustav Eiffel who wanted to publicise the practical use of his tower. The tower was scheduled to be demolished 10 years after its construction.</a:t>
            </a:r>
          </a:p>
        </p:txBody>
      </p:sp>
      <p:sp>
        <p:nvSpPr>
          <p:cNvPr id="4" name="Slide Number Placeholder 3"/>
          <p:cNvSpPr>
            <a:spLocks noGrp="1"/>
          </p:cNvSpPr>
          <p:nvPr>
            <p:ph type="sldNum" sz="quarter" idx="5"/>
          </p:nvPr>
        </p:nvSpPr>
        <p:spPr/>
        <p:txBody>
          <a:bodyPr/>
          <a:lstStyle/>
          <a:p>
            <a:fld id="{A7FBDADD-1D65-49C7-876F-34D394064132}" type="slidenum">
              <a:rPr lang="en-GB" smtClean="0"/>
              <a:t>8</a:t>
            </a:fld>
            <a:endParaRPr lang="en-GB"/>
          </a:p>
        </p:txBody>
      </p:sp>
    </p:spTree>
    <p:extLst>
      <p:ext uri="{BB962C8B-B14F-4D97-AF65-F5344CB8AC3E}">
        <p14:creationId xmlns:p14="http://schemas.microsoft.com/office/powerpoint/2010/main" val="56613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Italian authorities thought he was insane.</a:t>
            </a:r>
          </a:p>
        </p:txBody>
      </p:sp>
      <p:sp>
        <p:nvSpPr>
          <p:cNvPr id="4" name="Slide Number Placeholder 3"/>
          <p:cNvSpPr>
            <a:spLocks noGrp="1"/>
          </p:cNvSpPr>
          <p:nvPr>
            <p:ph type="sldNum" sz="quarter" idx="5"/>
          </p:nvPr>
        </p:nvSpPr>
        <p:spPr/>
        <p:txBody>
          <a:bodyPr/>
          <a:lstStyle/>
          <a:p>
            <a:fld id="{A7FBDADD-1D65-49C7-876F-34D394064132}" type="slidenum">
              <a:rPr lang="en-GB" smtClean="0"/>
              <a:t>9</a:t>
            </a:fld>
            <a:endParaRPr lang="en-GB"/>
          </a:p>
        </p:txBody>
      </p:sp>
    </p:spTree>
    <p:extLst>
      <p:ext uri="{BB962C8B-B14F-4D97-AF65-F5344CB8AC3E}">
        <p14:creationId xmlns:p14="http://schemas.microsoft.com/office/powerpoint/2010/main" val="309622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898D-F8B9-4C9E-AC64-9B0E14941D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FC84FAD-F961-4EE6-9A01-F39A0DB03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B8B328-AE84-4B98-A84E-41446FC3C497}"/>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5" name="Footer Placeholder 4">
            <a:extLst>
              <a:ext uri="{FF2B5EF4-FFF2-40B4-BE49-F238E27FC236}">
                <a16:creationId xmlns:a16="http://schemas.microsoft.com/office/drawing/2014/main" id="{7D8472E5-EF0B-4700-8D0E-9C2A26B729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2D727A-3616-4EF2-A0C2-C76D51528272}"/>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372913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DE60-C73C-409B-A0C8-31300BB111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138766-730B-4D86-B53E-7CDD4132A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58A811-C60B-49E3-909E-6C5D7999EF44}"/>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5" name="Footer Placeholder 4">
            <a:extLst>
              <a:ext uri="{FF2B5EF4-FFF2-40B4-BE49-F238E27FC236}">
                <a16:creationId xmlns:a16="http://schemas.microsoft.com/office/drawing/2014/main" id="{3F167E06-DB8D-4BD6-87AF-2C2E2E6FCA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9F8B11-A712-4FB6-949C-F58F75042EE4}"/>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51861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597A7-BCFB-45C5-8678-134826D448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FED0C8-7E05-4FD6-80F7-F4C309210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ACD1C4-555D-4E79-93FE-5DEE9ECF40F9}"/>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5" name="Footer Placeholder 4">
            <a:extLst>
              <a:ext uri="{FF2B5EF4-FFF2-40B4-BE49-F238E27FC236}">
                <a16:creationId xmlns:a16="http://schemas.microsoft.com/office/drawing/2014/main" id="{CB161656-7BFF-4203-A158-3916A07F73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DCA099-C9BF-4AE3-86EE-019B28EBFD7F}"/>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363462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A7F11-BC3A-4207-ABD9-31AD5D6230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CC1694-4F64-47EE-9CC5-97EBB1B4BC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DFCC4B-A1D8-4FF1-85AF-3B063B16A743}"/>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5" name="Footer Placeholder 4">
            <a:extLst>
              <a:ext uri="{FF2B5EF4-FFF2-40B4-BE49-F238E27FC236}">
                <a16:creationId xmlns:a16="http://schemas.microsoft.com/office/drawing/2014/main" id="{45D75F79-B791-4711-A007-17F646FBCF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77B9E-7BD3-48B7-87CD-455D2F157660}"/>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226059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D650-BAF2-44F4-BF0B-99888E57BE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E8BF7E-7EC8-41AF-9A10-EFDBE996B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C65A3A-9012-4915-BB31-613E96D9D5A2}"/>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5" name="Footer Placeholder 4">
            <a:extLst>
              <a:ext uri="{FF2B5EF4-FFF2-40B4-BE49-F238E27FC236}">
                <a16:creationId xmlns:a16="http://schemas.microsoft.com/office/drawing/2014/main" id="{919446DC-894F-4A1C-BA88-21AEC17DE9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5CEB97-5C73-4C70-86F6-4BBFDD5CAAB4}"/>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78952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6246-BB6B-4256-8E7C-E582B18728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86C6DD-5FE7-4C46-A529-E7FDD729E0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499FB5-23A6-4331-B5FC-844C19EEC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C83651-18A9-4311-949B-9EFC38E84190}"/>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6" name="Footer Placeholder 5">
            <a:extLst>
              <a:ext uri="{FF2B5EF4-FFF2-40B4-BE49-F238E27FC236}">
                <a16:creationId xmlns:a16="http://schemas.microsoft.com/office/drawing/2014/main" id="{C9C44FBF-A557-489F-A18D-02E8AEFC02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775C19-1880-45D9-8684-CF59D5356182}"/>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1911047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AAB7-36FC-408B-88B6-02BC12B7A42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C8DD2D-BA1C-4A7D-84B9-D7EA2F7E13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820BCC-C23C-4329-A96A-66E7FF9F3D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0922DB-4526-4D2E-A916-E47097089C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50229-EE9D-4B74-B6A4-E51099B48C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29B111-0FE7-4E50-A624-245013981084}"/>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8" name="Footer Placeholder 7">
            <a:extLst>
              <a:ext uri="{FF2B5EF4-FFF2-40B4-BE49-F238E27FC236}">
                <a16:creationId xmlns:a16="http://schemas.microsoft.com/office/drawing/2014/main" id="{1B01586F-E8EF-4827-8541-89708FC186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93C1F1-A118-472D-98E4-7704D87243B4}"/>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18268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4E3D-CC5D-4EF7-A1C1-E743AF2301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413502-37B4-4A44-BC97-9154B4B29F6E}"/>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4" name="Footer Placeholder 3">
            <a:extLst>
              <a:ext uri="{FF2B5EF4-FFF2-40B4-BE49-F238E27FC236}">
                <a16:creationId xmlns:a16="http://schemas.microsoft.com/office/drawing/2014/main" id="{71FF57B7-8E3D-4289-875C-1F14B43AFB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91DA13-6C65-4222-92A2-2505F8503E76}"/>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371421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5477E-FFC7-4843-9264-594F0B0C7327}"/>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3" name="Footer Placeholder 2">
            <a:extLst>
              <a:ext uri="{FF2B5EF4-FFF2-40B4-BE49-F238E27FC236}">
                <a16:creationId xmlns:a16="http://schemas.microsoft.com/office/drawing/2014/main" id="{00A16C66-FD7E-42AD-AC91-F342B38AD7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CD22A5-A641-4CA1-B1A1-AEC7E77F1E67}"/>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271925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C0A2-7D3D-469B-A35B-4DB02A743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2E9408-D1C2-49D7-B850-9E9E4E4E4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D22C45-DD40-498D-B3E8-601C2E578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ED26D-F572-4295-96AF-17612319B81D}"/>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6" name="Footer Placeholder 5">
            <a:extLst>
              <a:ext uri="{FF2B5EF4-FFF2-40B4-BE49-F238E27FC236}">
                <a16:creationId xmlns:a16="http://schemas.microsoft.com/office/drawing/2014/main" id="{78B8071B-B883-4286-8007-E60AB8F2AD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6FD031-9E5F-4842-8F42-0AF90924082D}"/>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118382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FBC3-1DA4-494B-B9FF-A4376373B3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21E59B-6631-4F1A-A381-96DB30CDC2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E41E1B-1327-4522-998C-ECA747A9E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84883-238B-496C-8CC9-DA118432138D}"/>
              </a:ext>
            </a:extLst>
          </p:cNvPr>
          <p:cNvSpPr>
            <a:spLocks noGrp="1"/>
          </p:cNvSpPr>
          <p:nvPr>
            <p:ph type="dt" sz="half" idx="10"/>
          </p:nvPr>
        </p:nvSpPr>
        <p:spPr/>
        <p:txBody>
          <a:bodyPr/>
          <a:lstStyle/>
          <a:p>
            <a:fld id="{7E58F0CF-0970-4451-B630-EDD05FB34F39}" type="datetimeFigureOut">
              <a:rPr lang="en-GB" smtClean="0"/>
              <a:t>26/02/2022</a:t>
            </a:fld>
            <a:endParaRPr lang="en-GB"/>
          </a:p>
        </p:txBody>
      </p:sp>
      <p:sp>
        <p:nvSpPr>
          <p:cNvPr id="6" name="Footer Placeholder 5">
            <a:extLst>
              <a:ext uri="{FF2B5EF4-FFF2-40B4-BE49-F238E27FC236}">
                <a16:creationId xmlns:a16="http://schemas.microsoft.com/office/drawing/2014/main" id="{6DFA52C1-7B5C-4EC9-AFE7-23E30B8DC2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899071-2FFF-4353-B3F1-39125F821E70}"/>
              </a:ext>
            </a:extLst>
          </p:cNvPr>
          <p:cNvSpPr>
            <a:spLocks noGrp="1"/>
          </p:cNvSpPr>
          <p:nvPr>
            <p:ph type="sldNum" sz="quarter" idx="12"/>
          </p:nvPr>
        </p:nvSpPr>
        <p:spPr/>
        <p:txBody>
          <a:bodyPr/>
          <a:lstStyle/>
          <a:p>
            <a:fld id="{991624AB-0745-42AC-8836-C5DC6D9B0637}" type="slidenum">
              <a:rPr lang="en-GB" smtClean="0"/>
              <a:t>‹#›</a:t>
            </a:fld>
            <a:endParaRPr lang="en-GB"/>
          </a:p>
        </p:txBody>
      </p:sp>
    </p:spTree>
    <p:extLst>
      <p:ext uri="{BB962C8B-B14F-4D97-AF65-F5344CB8AC3E}">
        <p14:creationId xmlns:p14="http://schemas.microsoft.com/office/powerpoint/2010/main" val="35338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AE972-600B-425E-919C-E57BB3715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1AAAA6-2E78-4E06-8B91-EABB9FC1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D13771-E4D6-47E0-84A1-B501834198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8F0CF-0970-4451-B630-EDD05FB34F39}" type="datetimeFigureOut">
              <a:rPr lang="en-GB" smtClean="0"/>
              <a:t>26/02/2022</a:t>
            </a:fld>
            <a:endParaRPr lang="en-GB"/>
          </a:p>
        </p:txBody>
      </p:sp>
      <p:sp>
        <p:nvSpPr>
          <p:cNvPr id="5" name="Footer Placeholder 4">
            <a:extLst>
              <a:ext uri="{FF2B5EF4-FFF2-40B4-BE49-F238E27FC236}">
                <a16:creationId xmlns:a16="http://schemas.microsoft.com/office/drawing/2014/main" id="{CD0CD850-9602-49E9-BA19-CC472229C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95A74A-F3DE-40CC-9EC4-37F69D11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624AB-0745-42AC-8836-C5DC6D9B0637}" type="slidenum">
              <a:rPr lang="en-GB" smtClean="0"/>
              <a:t>‹#›</a:t>
            </a:fld>
            <a:endParaRPr lang="en-GB"/>
          </a:p>
        </p:txBody>
      </p:sp>
    </p:spTree>
    <p:extLst>
      <p:ext uri="{BB962C8B-B14F-4D97-AF65-F5344CB8AC3E}">
        <p14:creationId xmlns:p14="http://schemas.microsoft.com/office/powerpoint/2010/main" val="1717599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57z0qFdPdQ"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Xq_F2JTKG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hyperlink" Target="http://www.msars.org.uk/"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g0mwt.org.u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1Uc79Yq8-q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www.youtube.com/watch?v=OFfAQe6HPxI"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rtCUHn-u3d8"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youtube.com/watch?v=LfcViDZ38K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y_35zN07Qd4"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52A8-C28C-4A88-9172-2C9E4320FDD8}"/>
              </a:ext>
            </a:extLst>
          </p:cNvPr>
          <p:cNvSpPr>
            <a:spLocks noGrp="1"/>
          </p:cNvSpPr>
          <p:nvPr>
            <p:ph type="ctrTitle"/>
          </p:nvPr>
        </p:nvSpPr>
        <p:spPr/>
        <p:txBody>
          <a:bodyPr anchor="ctr"/>
          <a:lstStyle/>
          <a:p>
            <a:r>
              <a:rPr lang="en-GB" dirty="0"/>
              <a:t>Guglielmo Marconi</a:t>
            </a:r>
          </a:p>
        </p:txBody>
      </p:sp>
      <p:sp>
        <p:nvSpPr>
          <p:cNvPr id="3" name="Subtitle 2">
            <a:extLst>
              <a:ext uri="{FF2B5EF4-FFF2-40B4-BE49-F238E27FC236}">
                <a16:creationId xmlns:a16="http://schemas.microsoft.com/office/drawing/2014/main" id="{08CEEB1E-9D0A-4AEF-9E9C-5B42891A44D0}"/>
              </a:ext>
            </a:extLst>
          </p:cNvPr>
          <p:cNvSpPr>
            <a:spLocks noGrp="1"/>
          </p:cNvSpPr>
          <p:nvPr>
            <p:ph type="subTitle" idx="1"/>
          </p:nvPr>
        </p:nvSpPr>
        <p:spPr/>
        <p:txBody>
          <a:bodyPr>
            <a:normAutofit/>
          </a:bodyPr>
          <a:lstStyle/>
          <a:p>
            <a:r>
              <a:rPr lang="en-GB" dirty="0"/>
              <a:t>An Engineer who communicated with the World</a:t>
            </a:r>
          </a:p>
          <a:p>
            <a:endParaRPr lang="en-GB" dirty="0"/>
          </a:p>
          <a:p>
            <a:pPr algn="r"/>
            <a:r>
              <a:rPr lang="en-GB" sz="1400" dirty="0"/>
              <a:t>Collated and written by Phil Brown M5BTB</a:t>
            </a:r>
          </a:p>
        </p:txBody>
      </p:sp>
    </p:spTree>
    <p:extLst>
      <p:ext uri="{BB962C8B-B14F-4D97-AF65-F5344CB8AC3E}">
        <p14:creationId xmlns:p14="http://schemas.microsoft.com/office/powerpoint/2010/main" val="178502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5C57-699E-4D5B-9AAF-A83EB451FB7E}"/>
              </a:ext>
            </a:extLst>
          </p:cNvPr>
          <p:cNvSpPr>
            <a:spLocks noGrp="1"/>
          </p:cNvSpPr>
          <p:nvPr>
            <p:ph type="title"/>
          </p:nvPr>
        </p:nvSpPr>
        <p:spPr/>
        <p:txBody>
          <a:bodyPr/>
          <a:lstStyle/>
          <a:p>
            <a:pPr algn="ctr"/>
            <a:r>
              <a:rPr lang="en-GB" dirty="0"/>
              <a:t>Transmission Breakthrough !</a:t>
            </a:r>
            <a:br>
              <a:rPr lang="en-GB" dirty="0"/>
            </a:br>
            <a:r>
              <a:rPr lang="en-GB" dirty="0"/>
              <a:t>Finding Funding ?</a:t>
            </a:r>
          </a:p>
        </p:txBody>
      </p:sp>
      <p:sp>
        <p:nvSpPr>
          <p:cNvPr id="3" name="Content Placeholder 2">
            <a:extLst>
              <a:ext uri="{FF2B5EF4-FFF2-40B4-BE49-F238E27FC236}">
                <a16:creationId xmlns:a16="http://schemas.microsoft.com/office/drawing/2014/main" id="{F3BC4D7D-7893-4588-92DD-C659CDFD2749}"/>
              </a:ext>
            </a:extLst>
          </p:cNvPr>
          <p:cNvSpPr>
            <a:spLocks noGrp="1"/>
          </p:cNvSpPr>
          <p:nvPr>
            <p:ph idx="1"/>
          </p:nvPr>
        </p:nvSpPr>
        <p:spPr/>
        <p:txBody>
          <a:bodyPr>
            <a:normAutofit fontScale="92500" lnSpcReduction="20000"/>
          </a:bodyPr>
          <a:lstStyle/>
          <a:p>
            <a:r>
              <a:rPr lang="en-GB" dirty="0"/>
              <a:t>Marconi was encouraged not to reveal his transmission results until after a patent was obtained, and was encouraged to come to England where he believed it would be easier to find the necessary funds to convert his experiments into practical use</a:t>
            </a:r>
          </a:p>
          <a:p>
            <a:r>
              <a:rPr lang="en-GB" dirty="0"/>
              <a:t>He visited  London in early 1896 at the age of 21, accompanied by his Irish mother, to seek support for his work; though he spoke fluent English in addition to Italian</a:t>
            </a:r>
          </a:p>
          <a:p>
            <a:r>
              <a:rPr lang="en-GB" dirty="0"/>
              <a:t>His various pieces of apparatus interested both the Admiralty and the Chief Electrical Engineer of the British Post Office, leading him to apply to patent his system on 2 June 1896, entitled British Patent number 12039 titled "Improvements in Transmitting Electrical impulses and Signals, and in Apparatus therefor", which would become the first patent for a radio wave base communication system</a:t>
            </a:r>
          </a:p>
          <a:p>
            <a:endParaRPr lang="en-GB" dirty="0"/>
          </a:p>
        </p:txBody>
      </p:sp>
    </p:spTree>
    <p:extLst>
      <p:ext uri="{BB962C8B-B14F-4D97-AF65-F5344CB8AC3E}">
        <p14:creationId xmlns:p14="http://schemas.microsoft.com/office/powerpoint/2010/main" val="229421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CE57-CA8D-4F3C-ABBC-5DC87F45F3A3}"/>
              </a:ext>
            </a:extLst>
          </p:cNvPr>
          <p:cNvSpPr>
            <a:spLocks noGrp="1"/>
          </p:cNvSpPr>
          <p:nvPr>
            <p:ph type="title"/>
          </p:nvPr>
        </p:nvSpPr>
        <p:spPr/>
        <p:txBody>
          <a:bodyPr/>
          <a:lstStyle/>
          <a:p>
            <a:pPr algn="ctr"/>
            <a:r>
              <a:rPr lang="en-GB" dirty="0"/>
              <a:t>Interest of British Government</a:t>
            </a:r>
          </a:p>
        </p:txBody>
      </p:sp>
      <p:sp>
        <p:nvSpPr>
          <p:cNvPr id="3" name="Content Placeholder 2">
            <a:extLst>
              <a:ext uri="{FF2B5EF4-FFF2-40B4-BE49-F238E27FC236}">
                <a16:creationId xmlns:a16="http://schemas.microsoft.com/office/drawing/2014/main" id="{275AD285-BD46-441D-8266-E06CE6A17F7E}"/>
              </a:ext>
            </a:extLst>
          </p:cNvPr>
          <p:cNvSpPr>
            <a:spLocks noGrp="1"/>
          </p:cNvSpPr>
          <p:nvPr>
            <p:ph idx="1"/>
          </p:nvPr>
        </p:nvSpPr>
        <p:spPr/>
        <p:txBody>
          <a:bodyPr>
            <a:normAutofit fontScale="92500" lnSpcReduction="10000"/>
          </a:bodyPr>
          <a:lstStyle/>
          <a:p>
            <a:r>
              <a:rPr lang="en-GB" dirty="0"/>
              <a:t>Marconi made the first demonstration of his system for the British government in July 1896</a:t>
            </a:r>
          </a:p>
          <a:p>
            <a:r>
              <a:rPr lang="en-GB" dirty="0"/>
              <a:t>A further series of demonstrations for the British followed, and, by March 1897, Marconi had transmitted Morse code signals over a distance of about 6 kilometres (3.7 mi) across Salisbury Plain</a:t>
            </a:r>
          </a:p>
          <a:p>
            <a:r>
              <a:rPr lang="en-GB" dirty="0"/>
              <a:t>On 13 May 1897, Marconi sent the first ever wireless communication over open sea – a message was transmitted over the Bristol Channel from Flat Holm Island to </a:t>
            </a:r>
            <a:r>
              <a:rPr lang="en-GB" dirty="0" err="1"/>
              <a:t>Lavernock</a:t>
            </a:r>
            <a:r>
              <a:rPr lang="en-GB" dirty="0"/>
              <a:t> Point in Penarth, a distance of 6 kilometres (3.7 mi), the message read "Are you ready"</a:t>
            </a:r>
          </a:p>
          <a:p>
            <a:r>
              <a:rPr lang="en-GB" dirty="0"/>
              <a:t>The transmitting equipment was almost immediately relocated to </a:t>
            </a:r>
            <a:r>
              <a:rPr lang="en-GB" dirty="0" err="1"/>
              <a:t>Brean</a:t>
            </a:r>
            <a:r>
              <a:rPr lang="en-GB" dirty="0"/>
              <a:t> Down Fort on the Somerset coast, stretching the range to 16 kilometres (9.9 mi).</a:t>
            </a:r>
          </a:p>
          <a:p>
            <a:endParaRPr lang="en-GB" dirty="0"/>
          </a:p>
        </p:txBody>
      </p:sp>
    </p:spTree>
    <p:extLst>
      <p:ext uri="{BB962C8B-B14F-4D97-AF65-F5344CB8AC3E}">
        <p14:creationId xmlns:p14="http://schemas.microsoft.com/office/powerpoint/2010/main" val="13096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5062-DDCC-480C-A234-AB2C1FC3EB9E}"/>
              </a:ext>
            </a:extLst>
          </p:cNvPr>
          <p:cNvSpPr>
            <a:spLocks noGrp="1"/>
          </p:cNvSpPr>
          <p:nvPr>
            <p:ph type="title"/>
          </p:nvPr>
        </p:nvSpPr>
        <p:spPr/>
        <p:txBody>
          <a:bodyPr/>
          <a:lstStyle/>
          <a:p>
            <a:pPr algn="ctr"/>
            <a:r>
              <a:rPr lang="en-GB" dirty="0"/>
              <a:t>Spark Gap Transmitter</a:t>
            </a:r>
          </a:p>
        </p:txBody>
      </p:sp>
      <p:sp>
        <p:nvSpPr>
          <p:cNvPr id="3" name="Content Placeholder 2">
            <a:extLst>
              <a:ext uri="{FF2B5EF4-FFF2-40B4-BE49-F238E27FC236}">
                <a16:creationId xmlns:a16="http://schemas.microsoft.com/office/drawing/2014/main" id="{118CE2F0-77FE-484E-9CC6-AED32880341C}"/>
              </a:ext>
            </a:extLst>
          </p:cNvPr>
          <p:cNvSpPr>
            <a:spLocks noGrp="1"/>
          </p:cNvSpPr>
          <p:nvPr>
            <p:ph idx="1"/>
          </p:nvPr>
        </p:nvSpPr>
        <p:spPr/>
        <p:txBody>
          <a:bodyPr>
            <a:normAutofit fontScale="77500" lnSpcReduction="20000"/>
          </a:bodyPr>
          <a:lstStyle/>
          <a:p>
            <a:r>
              <a:rPr lang="en-GB" dirty="0"/>
              <a:t>A spark-gap transmitter generates radio waves by means of an electric spark, and were the first type of radio transmitter, and were the main type used during the wireless telegraphy or "spark" era, the first three decades of radio, from 1887 to the end of World War I</a:t>
            </a:r>
          </a:p>
          <a:p>
            <a:r>
              <a:rPr lang="en-GB" dirty="0"/>
              <a:t>German physicist Heinrich Hertz built the first experimental spark-gap transmitters in 1887, with which he proved the existence of radio waves and studied their properties</a:t>
            </a:r>
          </a:p>
          <a:p>
            <a:r>
              <a:rPr lang="en-GB" dirty="0"/>
              <a:t>A fundamental limitation of spark-gap transmitters is that they generate a series of brief transient pulses of radio waves called damped waves that were broadband in frequency</a:t>
            </a:r>
          </a:p>
          <a:p>
            <a:r>
              <a:rPr lang="en-GB" dirty="0"/>
              <a:t>The radio waves produced are unable to generate the continuous waves used to carry audio (sound) in modern AM or FM radio transmission</a:t>
            </a:r>
          </a:p>
          <a:p>
            <a:r>
              <a:rPr lang="en-GB" dirty="0"/>
              <a:t>Transmitted information was by radiotelegraphy; the operator switched the transmitter on and off with a telegraph key, creating pulses of radio waves to spell out text messages in Morse code</a:t>
            </a:r>
          </a:p>
          <a:p>
            <a:endParaRPr lang="en-GB" dirty="0"/>
          </a:p>
        </p:txBody>
      </p:sp>
    </p:spTree>
    <p:extLst>
      <p:ext uri="{BB962C8B-B14F-4D97-AF65-F5344CB8AC3E}">
        <p14:creationId xmlns:p14="http://schemas.microsoft.com/office/powerpoint/2010/main" val="4050837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EDAD-2237-467F-8524-87F619D55C71}"/>
              </a:ext>
            </a:extLst>
          </p:cNvPr>
          <p:cNvSpPr>
            <a:spLocks noGrp="1"/>
          </p:cNvSpPr>
          <p:nvPr>
            <p:ph type="title"/>
          </p:nvPr>
        </p:nvSpPr>
        <p:spPr/>
        <p:txBody>
          <a:bodyPr/>
          <a:lstStyle/>
          <a:p>
            <a:pPr algn="ctr"/>
            <a:r>
              <a:rPr lang="en-GB" dirty="0"/>
              <a:t>Spark Gap Transmitter</a:t>
            </a:r>
          </a:p>
        </p:txBody>
      </p:sp>
      <p:sp>
        <p:nvSpPr>
          <p:cNvPr id="3" name="Content Placeholder 2">
            <a:extLst>
              <a:ext uri="{FF2B5EF4-FFF2-40B4-BE49-F238E27FC236}">
                <a16:creationId xmlns:a16="http://schemas.microsoft.com/office/drawing/2014/main" id="{F677355F-6E98-4816-AD21-F9E0B47FD7E4}"/>
              </a:ext>
            </a:extLst>
          </p:cNvPr>
          <p:cNvSpPr>
            <a:spLocks noGrp="1"/>
          </p:cNvSpPr>
          <p:nvPr>
            <p:ph idx="1"/>
          </p:nvPr>
        </p:nvSpPr>
        <p:spPr/>
        <p:txBody>
          <a:bodyPr>
            <a:normAutofit fontScale="92500"/>
          </a:bodyPr>
          <a:lstStyle/>
          <a:p>
            <a:r>
              <a:rPr lang="en-GB" dirty="0"/>
              <a:t>The first practical spark gap transmitters and receivers for radiotelegraphy communication were developed by Guglielmo Marconi around 1896</a:t>
            </a:r>
          </a:p>
          <a:p>
            <a:r>
              <a:rPr lang="en-GB" dirty="0"/>
              <a:t>The initial spark gap transmitters were not tuned and this reduced their effectiveness; around 1899 to 1900, applying an idea developed by Oliver Lodge, Marconi added tuning to his transmitters (and receivers) which improved their effectiveness, this was referred to as ‘</a:t>
            </a:r>
            <a:r>
              <a:rPr lang="en-GB" dirty="0" err="1"/>
              <a:t>Syntony</a:t>
            </a:r>
            <a:r>
              <a:rPr lang="en-GB" dirty="0"/>
              <a:t>’ </a:t>
            </a:r>
          </a:p>
          <a:p>
            <a:r>
              <a:rPr lang="en-GB" dirty="0"/>
              <a:t>When using tuned circuits, Marconi referred to the antenna coupling / tuning assembly as a ‘jigger.’ </a:t>
            </a:r>
          </a:p>
          <a:p>
            <a:r>
              <a:rPr lang="en-GB" dirty="0"/>
              <a:t>In 1911, the Marconi company purchased the rights to the Lodge </a:t>
            </a:r>
            <a:r>
              <a:rPr lang="en-GB" dirty="0" err="1"/>
              <a:t>Syntony</a:t>
            </a:r>
            <a:r>
              <a:rPr lang="en-GB" dirty="0"/>
              <a:t> patent</a:t>
            </a:r>
          </a:p>
          <a:p>
            <a:endParaRPr lang="en-GB" dirty="0"/>
          </a:p>
        </p:txBody>
      </p:sp>
    </p:spTree>
    <p:extLst>
      <p:ext uri="{BB962C8B-B14F-4D97-AF65-F5344CB8AC3E}">
        <p14:creationId xmlns:p14="http://schemas.microsoft.com/office/powerpoint/2010/main" val="9424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5883-8622-446E-8327-2E0C4C92379B}"/>
              </a:ext>
            </a:extLst>
          </p:cNvPr>
          <p:cNvSpPr>
            <a:spLocks noGrp="1"/>
          </p:cNvSpPr>
          <p:nvPr>
            <p:ph type="title"/>
          </p:nvPr>
        </p:nvSpPr>
        <p:spPr/>
        <p:txBody>
          <a:bodyPr/>
          <a:lstStyle/>
          <a:p>
            <a:pPr algn="ctr"/>
            <a:r>
              <a:rPr lang="en-GB" dirty="0"/>
              <a:t>The First Transmitter of Marconi</a:t>
            </a:r>
          </a:p>
        </p:txBody>
      </p:sp>
      <p:pic>
        <p:nvPicPr>
          <p:cNvPr id="6146" name="Picture 2">
            <a:extLst>
              <a:ext uri="{FF2B5EF4-FFF2-40B4-BE49-F238E27FC236}">
                <a16:creationId xmlns:a16="http://schemas.microsoft.com/office/drawing/2014/main" id="{06522001-EB4C-43DD-954A-4545E435DC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68877" y="1446396"/>
            <a:ext cx="3647768" cy="541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54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E083-5D6F-4CF4-8DDF-FDC75DFD39B4}"/>
              </a:ext>
            </a:extLst>
          </p:cNvPr>
          <p:cNvSpPr>
            <a:spLocks noGrp="1"/>
          </p:cNvSpPr>
          <p:nvPr>
            <p:ph type="title"/>
          </p:nvPr>
        </p:nvSpPr>
        <p:spPr/>
        <p:txBody>
          <a:bodyPr/>
          <a:lstStyle/>
          <a:p>
            <a:pPr algn="ctr"/>
            <a:r>
              <a:rPr lang="en-GB" dirty="0"/>
              <a:t>Spark Gap Induction Coil </a:t>
            </a:r>
          </a:p>
        </p:txBody>
      </p:sp>
      <p:pic>
        <p:nvPicPr>
          <p:cNvPr id="4" name="Content Placeholder 3">
            <a:extLst>
              <a:ext uri="{FF2B5EF4-FFF2-40B4-BE49-F238E27FC236}">
                <a16:creationId xmlns:a16="http://schemas.microsoft.com/office/drawing/2014/main" id="{61DFFE05-8ED6-4EB6-941C-EB06D67F676A}"/>
              </a:ext>
            </a:extLst>
          </p:cNvPr>
          <p:cNvPicPr>
            <a:picLocks noGrp="1" noChangeAspect="1"/>
          </p:cNvPicPr>
          <p:nvPr>
            <p:ph idx="1"/>
          </p:nvPr>
        </p:nvPicPr>
        <p:blipFill>
          <a:blip r:embed="rId3"/>
          <a:stretch>
            <a:fillRect/>
          </a:stretch>
        </p:blipFill>
        <p:spPr>
          <a:xfrm>
            <a:off x="2625213" y="1414372"/>
            <a:ext cx="7492181" cy="5584235"/>
          </a:xfrm>
          <a:prstGeom prst="rect">
            <a:avLst/>
          </a:prstGeom>
        </p:spPr>
      </p:pic>
    </p:spTree>
    <p:extLst>
      <p:ext uri="{BB962C8B-B14F-4D97-AF65-F5344CB8AC3E}">
        <p14:creationId xmlns:p14="http://schemas.microsoft.com/office/powerpoint/2010/main" val="357487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8ADB-1A57-44CF-81C8-AD07D57AA917}"/>
              </a:ext>
            </a:extLst>
          </p:cNvPr>
          <p:cNvSpPr>
            <a:spLocks noGrp="1"/>
          </p:cNvSpPr>
          <p:nvPr>
            <p:ph type="title"/>
          </p:nvPr>
        </p:nvSpPr>
        <p:spPr/>
        <p:txBody>
          <a:bodyPr/>
          <a:lstStyle/>
          <a:p>
            <a:pPr algn="ctr"/>
            <a:r>
              <a:rPr lang="en-GB" dirty="0"/>
              <a:t>The Coherer</a:t>
            </a:r>
          </a:p>
        </p:txBody>
      </p:sp>
      <p:sp>
        <p:nvSpPr>
          <p:cNvPr id="3" name="Content Placeholder 2">
            <a:extLst>
              <a:ext uri="{FF2B5EF4-FFF2-40B4-BE49-F238E27FC236}">
                <a16:creationId xmlns:a16="http://schemas.microsoft.com/office/drawing/2014/main" id="{806ADE1A-5538-4596-AE46-E42C00E3C600}"/>
              </a:ext>
            </a:extLst>
          </p:cNvPr>
          <p:cNvSpPr>
            <a:spLocks noGrp="1"/>
          </p:cNvSpPr>
          <p:nvPr>
            <p:ph idx="1"/>
          </p:nvPr>
        </p:nvSpPr>
        <p:spPr>
          <a:xfrm>
            <a:off x="838200" y="1825625"/>
            <a:ext cx="10515600" cy="4935660"/>
          </a:xfrm>
        </p:spPr>
        <p:txBody>
          <a:bodyPr>
            <a:normAutofit fontScale="85000" lnSpcReduction="20000"/>
          </a:bodyPr>
          <a:lstStyle/>
          <a:p>
            <a:r>
              <a:rPr lang="en-GB" dirty="0"/>
              <a:t>The coherer was a primitive form of radio signal detector used in the first radio receivers during the wireless telegraphy era at the beginning of the 20th century</a:t>
            </a:r>
          </a:p>
          <a:p>
            <a:r>
              <a:rPr lang="en-GB" dirty="0"/>
              <a:t>Its use in radio was based on the 1890 findings of French physicist Édouard </a:t>
            </a:r>
            <a:r>
              <a:rPr lang="en-GB" dirty="0" err="1"/>
              <a:t>Branly</a:t>
            </a:r>
            <a:r>
              <a:rPr lang="en-GB" dirty="0"/>
              <a:t> and adapted by other physicists and inventors over the next ten years and consists of a tube or capsule containing two electrodes spaced a small distance apart with loose metal filings in the space between</a:t>
            </a:r>
          </a:p>
          <a:p>
            <a:r>
              <a:rPr lang="en-GB" dirty="0"/>
              <a:t>When a radio frequency signal is applied to the device, the metal particles would cling together or "cohere", reducing the initial high resistance of the device, thereby allowing a much greater direct current to flow through it activating a bell, or a Morse paper tape recorder to make a record of the received signal</a:t>
            </a:r>
          </a:p>
          <a:p>
            <a:r>
              <a:rPr lang="en-GB" dirty="0"/>
              <a:t>The metal filings in the coherer remained conductive after the signal (pulse) ended so that the coherer had to be "decohered" by tapping it with a clapper actuated by an electromagnet, each time a </a:t>
            </a:r>
            <a:r>
              <a:rPr lang="en-GB" dirty="0" err="1"/>
              <a:t>sgnal</a:t>
            </a:r>
            <a:r>
              <a:rPr lang="en-GB" dirty="0"/>
              <a:t> pulse was received, thereby restoring the coherer to its original open circuit state; coherers remained in widespread use until about 1907, when they were replaced by more sensitive electrolytic and crystal detectors</a:t>
            </a:r>
          </a:p>
        </p:txBody>
      </p:sp>
    </p:spTree>
    <p:extLst>
      <p:ext uri="{BB962C8B-B14F-4D97-AF65-F5344CB8AC3E}">
        <p14:creationId xmlns:p14="http://schemas.microsoft.com/office/powerpoint/2010/main" val="16100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EA50-77FB-4CC5-998A-85496A82E6BC}"/>
              </a:ext>
            </a:extLst>
          </p:cNvPr>
          <p:cNvSpPr>
            <a:spLocks noGrp="1"/>
          </p:cNvSpPr>
          <p:nvPr>
            <p:ph type="title"/>
          </p:nvPr>
        </p:nvSpPr>
        <p:spPr/>
        <p:txBody>
          <a:bodyPr/>
          <a:lstStyle/>
          <a:p>
            <a:pPr algn="ctr"/>
            <a:r>
              <a:rPr lang="en-GB" dirty="0"/>
              <a:t>The Coherer</a:t>
            </a:r>
          </a:p>
        </p:txBody>
      </p:sp>
      <p:pic>
        <p:nvPicPr>
          <p:cNvPr id="4" name="Picture 3">
            <a:extLst>
              <a:ext uri="{FF2B5EF4-FFF2-40B4-BE49-F238E27FC236}">
                <a16:creationId xmlns:a16="http://schemas.microsoft.com/office/drawing/2014/main" id="{B05A39C6-6A00-49A8-8107-2525C1DBCD4B}"/>
              </a:ext>
            </a:extLst>
          </p:cNvPr>
          <p:cNvPicPr>
            <a:picLocks noChangeAspect="1"/>
          </p:cNvPicPr>
          <p:nvPr/>
        </p:nvPicPr>
        <p:blipFill>
          <a:blip r:embed="rId3"/>
          <a:stretch>
            <a:fillRect/>
          </a:stretch>
        </p:blipFill>
        <p:spPr>
          <a:xfrm>
            <a:off x="627421" y="3852453"/>
            <a:ext cx="11117439" cy="2444915"/>
          </a:xfrm>
          <a:prstGeom prst="rect">
            <a:avLst/>
          </a:prstGeom>
        </p:spPr>
      </p:pic>
      <p:sp>
        <p:nvSpPr>
          <p:cNvPr id="6" name="TextBox 5">
            <a:extLst>
              <a:ext uri="{FF2B5EF4-FFF2-40B4-BE49-F238E27FC236}">
                <a16:creationId xmlns:a16="http://schemas.microsoft.com/office/drawing/2014/main" id="{24598CF5-CEA3-4C73-A7CD-F2942778ED67}"/>
              </a:ext>
            </a:extLst>
          </p:cNvPr>
          <p:cNvSpPr txBox="1"/>
          <p:nvPr/>
        </p:nvSpPr>
        <p:spPr>
          <a:xfrm>
            <a:off x="2045110" y="2084439"/>
            <a:ext cx="8780206" cy="646331"/>
          </a:xfrm>
          <a:prstGeom prst="rect">
            <a:avLst/>
          </a:prstGeom>
          <a:noFill/>
        </p:spPr>
        <p:txBody>
          <a:bodyPr wrap="square" rtlCol="0">
            <a:spAutoFit/>
          </a:bodyPr>
          <a:lstStyle/>
          <a:p>
            <a:r>
              <a:rPr lang="en-GB" dirty="0"/>
              <a:t>The coherer as developed by Marconi consisted of metal filings enclosed between two slanted electrodes (black) a few millimetres apart, connected to terminals.</a:t>
            </a:r>
          </a:p>
        </p:txBody>
      </p:sp>
    </p:spTree>
    <p:extLst>
      <p:ext uri="{BB962C8B-B14F-4D97-AF65-F5344CB8AC3E}">
        <p14:creationId xmlns:p14="http://schemas.microsoft.com/office/powerpoint/2010/main" val="390838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A92D-33DC-4159-B70E-118225CB2534}"/>
              </a:ext>
            </a:extLst>
          </p:cNvPr>
          <p:cNvSpPr>
            <a:spLocks noGrp="1"/>
          </p:cNvSpPr>
          <p:nvPr>
            <p:ph type="title"/>
          </p:nvPr>
        </p:nvSpPr>
        <p:spPr/>
        <p:txBody>
          <a:bodyPr/>
          <a:lstStyle/>
          <a:p>
            <a:pPr algn="ctr"/>
            <a:r>
              <a:rPr lang="en-GB" dirty="0"/>
              <a:t>Early Marconi Transmitter/Receiver</a:t>
            </a:r>
          </a:p>
        </p:txBody>
      </p:sp>
      <p:pic>
        <p:nvPicPr>
          <p:cNvPr id="5124" name="Picture 4" descr="Guglielmo Marconi (1874-1937)">
            <a:extLst>
              <a:ext uri="{FF2B5EF4-FFF2-40B4-BE49-F238E27FC236}">
                <a16:creationId xmlns:a16="http://schemas.microsoft.com/office/drawing/2014/main" id="{23D6A409-78D9-4E1D-BD1E-78EBD4E2D0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2633" y="1445342"/>
            <a:ext cx="8588766" cy="491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53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6E04-0819-4EE5-9543-8452449166ED}"/>
              </a:ext>
            </a:extLst>
          </p:cNvPr>
          <p:cNvSpPr>
            <a:spLocks noGrp="1"/>
          </p:cNvSpPr>
          <p:nvPr>
            <p:ph type="title"/>
          </p:nvPr>
        </p:nvSpPr>
        <p:spPr/>
        <p:txBody>
          <a:bodyPr/>
          <a:lstStyle/>
          <a:p>
            <a:pPr algn="ctr"/>
            <a:r>
              <a:rPr lang="en-GB" dirty="0"/>
              <a:t>Civilian use of Radio Telegraphy</a:t>
            </a:r>
          </a:p>
        </p:txBody>
      </p:sp>
      <p:sp>
        <p:nvSpPr>
          <p:cNvPr id="3" name="Content Placeholder 2">
            <a:extLst>
              <a:ext uri="{FF2B5EF4-FFF2-40B4-BE49-F238E27FC236}">
                <a16:creationId xmlns:a16="http://schemas.microsoft.com/office/drawing/2014/main" id="{1B455A88-B513-4D3A-A8ED-71A86A6F3A89}"/>
              </a:ext>
            </a:extLst>
          </p:cNvPr>
          <p:cNvSpPr>
            <a:spLocks noGrp="1"/>
          </p:cNvSpPr>
          <p:nvPr>
            <p:ph idx="1"/>
          </p:nvPr>
        </p:nvSpPr>
        <p:spPr/>
        <p:txBody>
          <a:bodyPr>
            <a:normAutofit lnSpcReduction="10000"/>
          </a:bodyPr>
          <a:lstStyle/>
          <a:p>
            <a:r>
              <a:rPr lang="en-GB" dirty="0"/>
              <a:t>Marconi introduced his ongoing work to the general public at two important London lectures: "Telegraphy without Wires", at the Toynbee Hall on 11 December 1896; and "Signalling through Space without Wires", given to the Royal Institution on 4 June 1897</a:t>
            </a:r>
          </a:p>
          <a:p>
            <a:r>
              <a:rPr lang="en-GB" dirty="0"/>
              <a:t>Through his successful demonstrations, Marconi began to receive international attention, and at last, he carried out a series of tests at La Spezia (1897), in his home country, for the Italian government</a:t>
            </a:r>
          </a:p>
          <a:p>
            <a:r>
              <a:rPr lang="en-GB" dirty="0"/>
              <a:t>A test for Lloyds Insurers between Ballycastle and </a:t>
            </a:r>
            <a:r>
              <a:rPr lang="en-GB" dirty="0" err="1"/>
              <a:t>Rathlin</a:t>
            </a:r>
            <a:r>
              <a:rPr lang="en-GB" dirty="0"/>
              <a:t> Island, Northern Ireland, was conducted on 6 July 1898, followed by the first transmission across the English channel on 27 March 1899, from </a:t>
            </a:r>
            <a:r>
              <a:rPr lang="en-GB" dirty="0" err="1"/>
              <a:t>Wimereux</a:t>
            </a:r>
            <a:r>
              <a:rPr lang="en-GB" dirty="0"/>
              <a:t>, France to South Foreland Lighthouse, England</a:t>
            </a:r>
          </a:p>
        </p:txBody>
      </p:sp>
    </p:spTree>
    <p:extLst>
      <p:ext uri="{BB962C8B-B14F-4D97-AF65-F5344CB8AC3E}">
        <p14:creationId xmlns:p14="http://schemas.microsoft.com/office/powerpoint/2010/main" val="122210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0933-1512-4A19-951B-F8E4197892D0}"/>
              </a:ext>
            </a:extLst>
          </p:cNvPr>
          <p:cNvSpPr>
            <a:spLocks noGrp="1"/>
          </p:cNvSpPr>
          <p:nvPr>
            <p:ph type="title"/>
          </p:nvPr>
        </p:nvSpPr>
        <p:spPr/>
        <p:txBody>
          <a:bodyPr/>
          <a:lstStyle/>
          <a:p>
            <a:pPr algn="ctr"/>
            <a:r>
              <a:rPr lang="en-GB" dirty="0"/>
              <a:t>Marconi</a:t>
            </a:r>
          </a:p>
        </p:txBody>
      </p:sp>
      <p:pic>
        <p:nvPicPr>
          <p:cNvPr id="1026" name="Picture 2">
            <a:extLst>
              <a:ext uri="{FF2B5EF4-FFF2-40B4-BE49-F238E27FC236}">
                <a16:creationId xmlns:a16="http://schemas.microsoft.com/office/drawing/2014/main" id="{A8610B9C-BBA7-45AB-89B7-49E632BEB5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0554" y="1751602"/>
            <a:ext cx="3835627" cy="51063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001EEC-68E3-4827-B1E8-AB7512F46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038" y="1751602"/>
            <a:ext cx="2715760" cy="5193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14A6D0-B68A-44DB-992D-4AC6E2843087}"/>
              </a:ext>
            </a:extLst>
          </p:cNvPr>
          <p:cNvSpPr txBox="1"/>
          <p:nvPr/>
        </p:nvSpPr>
        <p:spPr>
          <a:xfrm>
            <a:off x="9330813" y="1828800"/>
            <a:ext cx="2517058" cy="1200329"/>
          </a:xfrm>
          <a:prstGeom prst="rect">
            <a:avLst/>
          </a:prstGeom>
          <a:noFill/>
        </p:spPr>
        <p:txBody>
          <a:bodyPr wrap="square" rtlCol="0">
            <a:spAutoFit/>
          </a:bodyPr>
          <a:lstStyle/>
          <a:p>
            <a:r>
              <a:rPr lang="it-IT"/>
              <a:t>Bronze statue of Guglielmo Marconi, sculpted by Saleppichi Giancarlo erected 1975</a:t>
            </a:r>
            <a:endParaRPr lang="en-GB" dirty="0"/>
          </a:p>
        </p:txBody>
      </p:sp>
      <p:sp>
        <p:nvSpPr>
          <p:cNvPr id="5" name="TextBox 4">
            <a:extLst>
              <a:ext uri="{FF2B5EF4-FFF2-40B4-BE49-F238E27FC236}">
                <a16:creationId xmlns:a16="http://schemas.microsoft.com/office/drawing/2014/main" id="{5603AC5B-BE58-4DF7-A42A-FE01F7872D5A}"/>
              </a:ext>
            </a:extLst>
          </p:cNvPr>
          <p:cNvSpPr txBox="1"/>
          <p:nvPr/>
        </p:nvSpPr>
        <p:spPr>
          <a:xfrm>
            <a:off x="589935" y="2074606"/>
            <a:ext cx="1415846" cy="646331"/>
          </a:xfrm>
          <a:prstGeom prst="rect">
            <a:avLst/>
          </a:prstGeom>
          <a:noFill/>
        </p:spPr>
        <p:txBody>
          <a:bodyPr wrap="square" rtlCol="0">
            <a:spAutoFit/>
          </a:bodyPr>
          <a:lstStyle/>
          <a:p>
            <a:r>
              <a:rPr lang="en-GB" dirty="0"/>
              <a:t>Marconi 1908</a:t>
            </a:r>
          </a:p>
        </p:txBody>
      </p:sp>
    </p:spTree>
    <p:extLst>
      <p:ext uri="{BB962C8B-B14F-4D97-AF65-F5344CB8AC3E}">
        <p14:creationId xmlns:p14="http://schemas.microsoft.com/office/powerpoint/2010/main" val="3920952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7050-BB8B-4668-A96A-F5DB055324CD}"/>
              </a:ext>
            </a:extLst>
          </p:cNvPr>
          <p:cNvSpPr>
            <a:spLocks noGrp="1"/>
          </p:cNvSpPr>
          <p:nvPr>
            <p:ph type="title"/>
          </p:nvPr>
        </p:nvSpPr>
        <p:spPr/>
        <p:txBody>
          <a:bodyPr/>
          <a:lstStyle/>
          <a:p>
            <a:pPr algn="ctr"/>
            <a:r>
              <a:rPr lang="en-GB" dirty="0"/>
              <a:t>Civilian use of Radio Telegraphy</a:t>
            </a:r>
          </a:p>
        </p:txBody>
      </p:sp>
      <p:sp>
        <p:nvSpPr>
          <p:cNvPr id="3" name="Content Placeholder 2">
            <a:extLst>
              <a:ext uri="{FF2B5EF4-FFF2-40B4-BE49-F238E27FC236}">
                <a16:creationId xmlns:a16="http://schemas.microsoft.com/office/drawing/2014/main" id="{4C6E8A58-B24E-4A84-90F3-1FBB4489ABC3}"/>
              </a:ext>
            </a:extLst>
          </p:cNvPr>
          <p:cNvSpPr>
            <a:spLocks noGrp="1"/>
          </p:cNvSpPr>
          <p:nvPr>
            <p:ph idx="1"/>
          </p:nvPr>
        </p:nvSpPr>
        <p:spPr/>
        <p:txBody>
          <a:bodyPr>
            <a:normAutofit fontScale="92500" lnSpcReduction="10000"/>
          </a:bodyPr>
          <a:lstStyle/>
          <a:p>
            <a:r>
              <a:rPr lang="en-GB" dirty="0"/>
              <a:t>Marconi set up an experimental base at the Haven Hotel, Sandbanks, Poole Harbour, Dorset, where he erected a 100-foot high mast for his sea transmission experiments involving his yacht </a:t>
            </a:r>
            <a:r>
              <a:rPr lang="en-GB" dirty="0" err="1"/>
              <a:t>Elettra</a:t>
            </a:r>
            <a:r>
              <a:rPr lang="en-GB" dirty="0"/>
              <a:t> and became friends with the van </a:t>
            </a:r>
            <a:r>
              <a:rPr lang="en-GB" dirty="0" err="1"/>
              <a:t>Raaltes</a:t>
            </a:r>
            <a:r>
              <a:rPr lang="en-GB" dirty="0"/>
              <a:t>, the owners of </a:t>
            </a:r>
            <a:r>
              <a:rPr lang="en-GB" dirty="0" err="1"/>
              <a:t>Brownsea</a:t>
            </a:r>
            <a:r>
              <a:rPr lang="en-GB" dirty="0"/>
              <a:t> Island </a:t>
            </a:r>
          </a:p>
          <a:p>
            <a:r>
              <a:rPr lang="en-GB" dirty="0"/>
              <a:t>In December 1898, the British lightship service authorized the establishment of wireless communication between the South Foreland lighthouse at Dover and the East Goodwin lightship, twelve miles distant</a:t>
            </a:r>
          </a:p>
          <a:p>
            <a:r>
              <a:rPr lang="en-GB" dirty="0"/>
              <a:t>This was proved successful on 17 March 1899, when the East Goodwin lightship sent the first SOS message, a signal on behalf of the merchant vessel Elbe which had run aground on Goodwin Sands, which was received by the radio operator of the South Foreland lighthouse, who summoned the aid of the Ramsgate lifeboat</a:t>
            </a:r>
          </a:p>
          <a:p>
            <a:endParaRPr lang="en-GB" dirty="0"/>
          </a:p>
        </p:txBody>
      </p:sp>
    </p:spTree>
    <p:extLst>
      <p:ext uri="{BB962C8B-B14F-4D97-AF65-F5344CB8AC3E}">
        <p14:creationId xmlns:p14="http://schemas.microsoft.com/office/powerpoint/2010/main" val="2828866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B5D2-5E62-403B-B366-E2D52CF9DB4B}"/>
              </a:ext>
            </a:extLst>
          </p:cNvPr>
          <p:cNvSpPr>
            <a:spLocks noGrp="1"/>
          </p:cNvSpPr>
          <p:nvPr>
            <p:ph type="title"/>
          </p:nvPr>
        </p:nvSpPr>
        <p:spPr/>
        <p:txBody>
          <a:bodyPr/>
          <a:lstStyle/>
          <a:p>
            <a:pPr algn="ctr"/>
            <a:r>
              <a:rPr lang="en-GB" dirty="0"/>
              <a:t>The America's Cup</a:t>
            </a:r>
          </a:p>
        </p:txBody>
      </p:sp>
      <p:sp>
        <p:nvSpPr>
          <p:cNvPr id="3" name="Content Placeholder 2">
            <a:extLst>
              <a:ext uri="{FF2B5EF4-FFF2-40B4-BE49-F238E27FC236}">
                <a16:creationId xmlns:a16="http://schemas.microsoft.com/office/drawing/2014/main" id="{FF7F6678-F761-4FAA-9B6F-05DE65A05D3F}"/>
              </a:ext>
            </a:extLst>
          </p:cNvPr>
          <p:cNvSpPr>
            <a:spLocks noGrp="1"/>
          </p:cNvSpPr>
          <p:nvPr>
            <p:ph idx="1"/>
          </p:nvPr>
        </p:nvSpPr>
        <p:spPr/>
        <p:txBody>
          <a:bodyPr>
            <a:normAutofit fontScale="92500" lnSpcReduction="20000"/>
          </a:bodyPr>
          <a:lstStyle/>
          <a:p>
            <a:r>
              <a:rPr lang="en-GB" dirty="0"/>
              <a:t>In the autumn of 1899, the first demonstrations in the United States took place when Marconi sailed to the U.S. at the invitation of the New York Herald newspaper to cover the America's Cup international yacht races off Sandy Hook, New Jersey</a:t>
            </a:r>
          </a:p>
          <a:p>
            <a:r>
              <a:rPr lang="en-GB" dirty="0"/>
              <a:t>The transmission was done aboard the SS Ponce, a passenger ship of the Porto Rico Line</a:t>
            </a:r>
          </a:p>
          <a:p>
            <a:r>
              <a:rPr lang="en-GB" dirty="0"/>
              <a:t>Marconi left for England on 8 November 1899 on the American Line's SS Saint Paul, and he and his assistants installed wireless equipment aboard during the voyage</a:t>
            </a:r>
          </a:p>
          <a:p>
            <a:r>
              <a:rPr lang="en-GB" dirty="0"/>
              <a:t>On 15 November the SS Saint Paul became the first ocean liner to report her imminent return to Great Britain by wireless when Marconi's Royal Needles Hotel radio station contacted her 66 nautical miles off the English coast</a:t>
            </a:r>
          </a:p>
        </p:txBody>
      </p:sp>
    </p:spTree>
    <p:extLst>
      <p:ext uri="{BB962C8B-B14F-4D97-AF65-F5344CB8AC3E}">
        <p14:creationId xmlns:p14="http://schemas.microsoft.com/office/powerpoint/2010/main" val="4079928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B864-F6CF-4D5D-93B6-B186E19E9D34}"/>
              </a:ext>
            </a:extLst>
          </p:cNvPr>
          <p:cNvSpPr>
            <a:spLocks noGrp="1"/>
          </p:cNvSpPr>
          <p:nvPr>
            <p:ph type="title"/>
          </p:nvPr>
        </p:nvSpPr>
        <p:spPr/>
        <p:txBody>
          <a:bodyPr/>
          <a:lstStyle/>
          <a:p>
            <a:pPr algn="ctr"/>
            <a:r>
              <a:rPr lang="en-GB" dirty="0"/>
              <a:t>Transmission across the Atlantic</a:t>
            </a:r>
          </a:p>
        </p:txBody>
      </p:sp>
      <p:sp>
        <p:nvSpPr>
          <p:cNvPr id="3" name="Content Placeholder 2">
            <a:extLst>
              <a:ext uri="{FF2B5EF4-FFF2-40B4-BE49-F238E27FC236}">
                <a16:creationId xmlns:a16="http://schemas.microsoft.com/office/drawing/2014/main" id="{C54460FA-4F60-4E4E-A4FF-C2940A786E3F}"/>
              </a:ext>
            </a:extLst>
          </p:cNvPr>
          <p:cNvSpPr>
            <a:spLocks noGrp="1"/>
          </p:cNvSpPr>
          <p:nvPr>
            <p:ph idx="1"/>
          </p:nvPr>
        </p:nvSpPr>
        <p:spPr/>
        <p:txBody>
          <a:bodyPr>
            <a:normAutofit fontScale="70000" lnSpcReduction="20000"/>
          </a:bodyPr>
          <a:lstStyle/>
          <a:p>
            <a:r>
              <a:rPr lang="en-GB" dirty="0"/>
              <a:t>At the turn of the 20th century, Marconi began investigating a means to signal across the Atlantic, based upon his sea experience transmissions, in order to compete with the transatlantic telegraph cables</a:t>
            </a:r>
          </a:p>
          <a:p>
            <a:r>
              <a:rPr lang="en-GB" dirty="0"/>
              <a:t>He established a wireless transmitting station at Marconi House, Rosslare Strand, Co. Wexford in 1901 to act as a link between Poldhu in Cornwall, England and Clifden in Co. Galway, Ireland</a:t>
            </a:r>
          </a:p>
          <a:p>
            <a:r>
              <a:rPr lang="en-GB" dirty="0"/>
              <a:t>Upon moving receiving equipment to Signal Hill in St John's, Newfoundland (now part of Canada), he received a weak Morse ‘S’ (three </a:t>
            </a:r>
            <a:r>
              <a:rPr lang="en-GB" dirty="0" err="1"/>
              <a:t>dits</a:t>
            </a:r>
            <a:r>
              <a:rPr lang="en-GB" dirty="0"/>
              <a:t>) on 12 December 1901, using a 500-foot (150 m) kite-supported antenna with the transmission station being the Marconi Company’s new high-power station at </a:t>
            </a:r>
            <a:r>
              <a:rPr lang="en-GB" dirty="0" err="1"/>
              <a:t>Poldhu</a:t>
            </a:r>
            <a:r>
              <a:rPr lang="en-GB" dirty="0"/>
              <a:t>, Cornwall</a:t>
            </a:r>
          </a:p>
          <a:p>
            <a:r>
              <a:rPr lang="en-GB" dirty="0"/>
              <a:t>The distance between the two points was about 2,200 miles (3,500 km). It was heralded as a great scientific advance, yet there also was—and continues to be—considerable scepticism about this claim</a:t>
            </a:r>
          </a:p>
          <a:p>
            <a:r>
              <a:rPr lang="en-GB" dirty="0"/>
              <a:t>The exact wavelength used is not known, but it is fairly reliably determined to have been in the neighbourhood of 350 metres (frequency ≈ 850 kHz), but by modern standards is now seen as exceptionally wideband and such a transmission is no longer permitted</a:t>
            </a:r>
          </a:p>
        </p:txBody>
      </p:sp>
    </p:spTree>
    <p:extLst>
      <p:ext uri="{BB962C8B-B14F-4D97-AF65-F5344CB8AC3E}">
        <p14:creationId xmlns:p14="http://schemas.microsoft.com/office/powerpoint/2010/main" val="944326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78D9-5F2E-4714-989C-383E87094CFF}"/>
              </a:ext>
            </a:extLst>
          </p:cNvPr>
          <p:cNvSpPr>
            <a:spLocks noGrp="1"/>
          </p:cNvSpPr>
          <p:nvPr>
            <p:ph type="title"/>
          </p:nvPr>
        </p:nvSpPr>
        <p:spPr/>
        <p:txBody>
          <a:bodyPr/>
          <a:lstStyle/>
          <a:p>
            <a:pPr algn="ctr"/>
            <a:r>
              <a:rPr lang="en-GB" dirty="0"/>
              <a:t>Marconi’s Kite Receiving Antenna</a:t>
            </a:r>
          </a:p>
        </p:txBody>
      </p:sp>
      <p:pic>
        <p:nvPicPr>
          <p:cNvPr id="2050" name="Picture 2">
            <a:extLst>
              <a:ext uri="{FF2B5EF4-FFF2-40B4-BE49-F238E27FC236}">
                <a16:creationId xmlns:a16="http://schemas.microsoft.com/office/drawing/2014/main" id="{158CF656-7298-4A34-9782-241B7E581D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5817" y="1825625"/>
            <a:ext cx="806036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86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2CE7-AC45-4896-939E-47660B52B414}"/>
              </a:ext>
            </a:extLst>
          </p:cNvPr>
          <p:cNvSpPr>
            <a:spLocks noGrp="1"/>
          </p:cNvSpPr>
          <p:nvPr>
            <p:ph type="title"/>
          </p:nvPr>
        </p:nvSpPr>
        <p:spPr/>
        <p:txBody>
          <a:bodyPr/>
          <a:lstStyle/>
          <a:p>
            <a:pPr algn="ctr"/>
            <a:r>
              <a:rPr lang="en-GB" dirty="0"/>
              <a:t>Poldhu Antenna System December 1901</a:t>
            </a:r>
          </a:p>
        </p:txBody>
      </p:sp>
      <p:pic>
        <p:nvPicPr>
          <p:cNvPr id="3074" name="Picture 2">
            <a:extLst>
              <a:ext uri="{FF2B5EF4-FFF2-40B4-BE49-F238E27FC236}">
                <a16:creationId xmlns:a16="http://schemas.microsoft.com/office/drawing/2014/main" id="{D9E3C54A-6DC0-4848-BC13-2D3AD9206B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52652" y="1690688"/>
            <a:ext cx="6045899"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54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529C-0AD9-4CBC-847A-BB80DF59985A}"/>
              </a:ext>
            </a:extLst>
          </p:cNvPr>
          <p:cNvSpPr>
            <a:spLocks noGrp="1"/>
          </p:cNvSpPr>
          <p:nvPr>
            <p:ph type="title"/>
          </p:nvPr>
        </p:nvSpPr>
        <p:spPr/>
        <p:txBody>
          <a:bodyPr/>
          <a:lstStyle/>
          <a:p>
            <a:pPr algn="ctr"/>
            <a:r>
              <a:rPr lang="en-GB" dirty="0"/>
              <a:t>Poldhu Antenna System 1902</a:t>
            </a:r>
          </a:p>
        </p:txBody>
      </p:sp>
      <p:pic>
        <p:nvPicPr>
          <p:cNvPr id="2050" name="Picture 2">
            <a:extLst>
              <a:ext uri="{FF2B5EF4-FFF2-40B4-BE49-F238E27FC236}">
                <a16:creationId xmlns:a16="http://schemas.microsoft.com/office/drawing/2014/main" id="{8B011F9A-48AB-4FB3-8044-3AF4AF3CA3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27784" y="1593669"/>
            <a:ext cx="6033046" cy="489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71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EF1D-FE74-469E-A2C0-5748F5FF1AC5}"/>
              </a:ext>
            </a:extLst>
          </p:cNvPr>
          <p:cNvSpPr>
            <a:spLocks noGrp="1"/>
          </p:cNvSpPr>
          <p:nvPr>
            <p:ph type="title"/>
          </p:nvPr>
        </p:nvSpPr>
        <p:spPr/>
        <p:txBody>
          <a:bodyPr/>
          <a:lstStyle/>
          <a:p>
            <a:pPr algn="ctr"/>
            <a:r>
              <a:rPr lang="en-GB" dirty="0"/>
              <a:t>Marconi </a:t>
            </a:r>
            <a:r>
              <a:rPr lang="en-GB" dirty="0" err="1"/>
              <a:t>Poldhu</a:t>
            </a:r>
            <a:r>
              <a:rPr lang="en-GB" dirty="0"/>
              <a:t> Station</a:t>
            </a:r>
            <a:br>
              <a:rPr lang="en-GB" dirty="0"/>
            </a:br>
            <a:r>
              <a:rPr lang="en-GB" dirty="0"/>
              <a:t>Today and Then</a:t>
            </a:r>
          </a:p>
        </p:txBody>
      </p:sp>
      <p:pic>
        <p:nvPicPr>
          <p:cNvPr id="4" name="Content Placeholder 3">
            <a:extLst>
              <a:ext uri="{FF2B5EF4-FFF2-40B4-BE49-F238E27FC236}">
                <a16:creationId xmlns:a16="http://schemas.microsoft.com/office/drawing/2014/main" id="{34438285-C654-46FF-8141-3495437F468D}"/>
              </a:ext>
            </a:extLst>
          </p:cNvPr>
          <p:cNvPicPr>
            <a:picLocks noGrp="1" noChangeAspect="1"/>
          </p:cNvPicPr>
          <p:nvPr>
            <p:ph idx="1"/>
          </p:nvPr>
        </p:nvPicPr>
        <p:blipFill>
          <a:blip r:embed="rId3"/>
          <a:stretch>
            <a:fillRect/>
          </a:stretch>
        </p:blipFill>
        <p:spPr>
          <a:xfrm>
            <a:off x="953729" y="1923947"/>
            <a:ext cx="3597155" cy="4799290"/>
          </a:xfrm>
          <a:prstGeom prst="rect">
            <a:avLst/>
          </a:prstGeom>
        </p:spPr>
      </p:pic>
      <p:pic>
        <p:nvPicPr>
          <p:cNvPr id="5" name="Picture 4">
            <a:extLst>
              <a:ext uri="{FF2B5EF4-FFF2-40B4-BE49-F238E27FC236}">
                <a16:creationId xmlns:a16="http://schemas.microsoft.com/office/drawing/2014/main" id="{6CD03B79-EF93-4E00-9E40-405126C5912C}"/>
              </a:ext>
            </a:extLst>
          </p:cNvPr>
          <p:cNvPicPr>
            <a:picLocks noChangeAspect="1"/>
          </p:cNvPicPr>
          <p:nvPr/>
        </p:nvPicPr>
        <p:blipFill>
          <a:blip r:embed="rId4"/>
          <a:stretch>
            <a:fillRect/>
          </a:stretch>
        </p:blipFill>
        <p:spPr>
          <a:xfrm>
            <a:off x="4703506" y="1923947"/>
            <a:ext cx="7488494" cy="4780155"/>
          </a:xfrm>
          <a:prstGeom prst="rect">
            <a:avLst/>
          </a:prstGeom>
        </p:spPr>
      </p:pic>
    </p:spTree>
    <p:extLst>
      <p:ext uri="{BB962C8B-B14F-4D97-AF65-F5344CB8AC3E}">
        <p14:creationId xmlns:p14="http://schemas.microsoft.com/office/powerpoint/2010/main" val="2177930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62F2-2183-4BE0-B74E-9C0654C5BD4B}"/>
              </a:ext>
            </a:extLst>
          </p:cNvPr>
          <p:cNvSpPr>
            <a:spLocks noGrp="1"/>
          </p:cNvSpPr>
          <p:nvPr>
            <p:ph type="title"/>
          </p:nvPr>
        </p:nvSpPr>
        <p:spPr/>
        <p:txBody>
          <a:bodyPr/>
          <a:lstStyle/>
          <a:p>
            <a:pPr algn="ctr"/>
            <a:r>
              <a:rPr lang="en-GB" dirty="0"/>
              <a:t>Transmission across the Atlantic</a:t>
            </a:r>
            <a:br>
              <a:rPr lang="en-GB" dirty="0"/>
            </a:br>
            <a:r>
              <a:rPr lang="en-GB" dirty="0"/>
              <a:t>- Scepticism</a:t>
            </a:r>
          </a:p>
        </p:txBody>
      </p:sp>
      <p:sp>
        <p:nvSpPr>
          <p:cNvPr id="3" name="Content Placeholder 2">
            <a:extLst>
              <a:ext uri="{FF2B5EF4-FFF2-40B4-BE49-F238E27FC236}">
                <a16:creationId xmlns:a16="http://schemas.microsoft.com/office/drawing/2014/main" id="{B0B474DE-BB3B-404E-8B33-D48166255791}"/>
              </a:ext>
            </a:extLst>
          </p:cNvPr>
          <p:cNvSpPr>
            <a:spLocks noGrp="1"/>
          </p:cNvSpPr>
          <p:nvPr>
            <p:ph idx="1"/>
          </p:nvPr>
        </p:nvSpPr>
        <p:spPr/>
        <p:txBody>
          <a:bodyPr>
            <a:normAutofit fontScale="92500" lnSpcReduction="10000"/>
          </a:bodyPr>
          <a:lstStyle/>
          <a:p>
            <a:r>
              <a:rPr lang="en-GB" dirty="0"/>
              <a:t>The tests took place at a time of day during which the entire transatlantic path was in daylight and it is now known (although Marconi did not know then) that this was the worst possible choice, and that 1901 was a solar sunspot minimum</a:t>
            </a:r>
          </a:p>
          <a:p>
            <a:r>
              <a:rPr lang="en-GB" dirty="0"/>
              <a:t>At this medium wavelength, long-distance transmission in the daytime is difficult because of heavy absorption of the skywave in the ionosphere</a:t>
            </a:r>
          </a:p>
          <a:p>
            <a:r>
              <a:rPr lang="en-GB" dirty="0"/>
              <a:t>It was not a blind test; Marconi knew in advance to listen for a repetitive signal of three </a:t>
            </a:r>
            <a:r>
              <a:rPr lang="en-GB" dirty="0" err="1"/>
              <a:t>dits</a:t>
            </a:r>
            <a:r>
              <a:rPr lang="en-GB" dirty="0"/>
              <a:t>, signifying the Morse code letter S, the clicks were reported to have been heard faintly and sporadically</a:t>
            </a:r>
          </a:p>
          <a:p>
            <a:r>
              <a:rPr lang="en-GB" dirty="0"/>
              <a:t>There was no independent confirmation of the reported reception, and the transmissions were difficult to distinguish from atmospheric noise generated from other spark transmissions, e.g. thunderstorms</a:t>
            </a:r>
          </a:p>
        </p:txBody>
      </p:sp>
    </p:spTree>
    <p:extLst>
      <p:ext uri="{BB962C8B-B14F-4D97-AF65-F5344CB8AC3E}">
        <p14:creationId xmlns:p14="http://schemas.microsoft.com/office/powerpoint/2010/main" val="113667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4248-1FE1-4F06-AD2F-F6865209FAA4}"/>
              </a:ext>
            </a:extLst>
          </p:cNvPr>
          <p:cNvSpPr>
            <a:spLocks noGrp="1"/>
          </p:cNvSpPr>
          <p:nvPr>
            <p:ph type="title"/>
          </p:nvPr>
        </p:nvSpPr>
        <p:spPr/>
        <p:txBody>
          <a:bodyPr/>
          <a:lstStyle/>
          <a:p>
            <a:pPr algn="ctr"/>
            <a:r>
              <a:rPr lang="en-GB" dirty="0"/>
              <a:t>Marconi Response to Criticism</a:t>
            </a:r>
          </a:p>
        </p:txBody>
      </p:sp>
      <p:sp>
        <p:nvSpPr>
          <p:cNvPr id="3" name="Content Placeholder 2">
            <a:extLst>
              <a:ext uri="{FF2B5EF4-FFF2-40B4-BE49-F238E27FC236}">
                <a16:creationId xmlns:a16="http://schemas.microsoft.com/office/drawing/2014/main" id="{08352DB4-1E53-4DB9-A5D7-310CD68A317A}"/>
              </a:ext>
            </a:extLst>
          </p:cNvPr>
          <p:cNvSpPr>
            <a:spLocks noGrp="1"/>
          </p:cNvSpPr>
          <p:nvPr>
            <p:ph idx="1"/>
          </p:nvPr>
        </p:nvSpPr>
        <p:spPr/>
        <p:txBody>
          <a:bodyPr>
            <a:normAutofit fontScale="92500" lnSpcReduction="10000"/>
          </a:bodyPr>
          <a:lstStyle/>
          <a:p>
            <a:r>
              <a:rPr lang="en-GB" dirty="0"/>
              <a:t>In February 1902, feeling challenged by sceptics, Marconi prepared a better organised and documented test and set out in the SS Philadelphia sailing west from Great Britain, carefully recording signals sent daily from the </a:t>
            </a:r>
            <a:r>
              <a:rPr lang="en-GB" dirty="0" err="1"/>
              <a:t>Poldhu</a:t>
            </a:r>
            <a:r>
              <a:rPr lang="en-GB" dirty="0"/>
              <a:t> station</a:t>
            </a:r>
          </a:p>
          <a:p>
            <a:r>
              <a:rPr lang="en-GB" dirty="0"/>
              <a:t>The test results produced coherer-tape reception up to 1,550 miles (2,490 km), and audio reception up to 2,100 miles (3,400 km); these maximum distances were achieved at night, daytime distance communications were less than a half</a:t>
            </a:r>
          </a:p>
          <a:p>
            <a:r>
              <a:rPr lang="en-GB" dirty="0"/>
              <a:t>Marconi had not fully confirmed the Newfoundland claims, although he did prove that radio signals could be sent for hundreds of kilometres, despite some scientists' belief that they were limited essentially to line-of-sight distances</a:t>
            </a:r>
          </a:p>
          <a:p>
            <a:endParaRPr lang="en-GB" dirty="0"/>
          </a:p>
        </p:txBody>
      </p:sp>
    </p:spTree>
    <p:extLst>
      <p:ext uri="{BB962C8B-B14F-4D97-AF65-F5344CB8AC3E}">
        <p14:creationId xmlns:p14="http://schemas.microsoft.com/office/powerpoint/2010/main" val="3825516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5B7C-F4CA-46DA-87F5-73A7D1FDB5FA}"/>
              </a:ext>
            </a:extLst>
          </p:cNvPr>
          <p:cNvSpPr>
            <a:spLocks noGrp="1"/>
          </p:cNvSpPr>
          <p:nvPr>
            <p:ph type="title"/>
          </p:nvPr>
        </p:nvSpPr>
        <p:spPr/>
        <p:txBody>
          <a:bodyPr/>
          <a:lstStyle/>
          <a:p>
            <a:pPr algn="ctr"/>
            <a:r>
              <a:rPr lang="en-GB" dirty="0"/>
              <a:t>Transmission back across the Atlantic</a:t>
            </a:r>
          </a:p>
        </p:txBody>
      </p:sp>
      <p:sp>
        <p:nvSpPr>
          <p:cNvPr id="3" name="Content Placeholder 2">
            <a:extLst>
              <a:ext uri="{FF2B5EF4-FFF2-40B4-BE49-F238E27FC236}">
                <a16:creationId xmlns:a16="http://schemas.microsoft.com/office/drawing/2014/main" id="{C9BD133D-6033-45AE-B1D8-A85EED3109A7}"/>
              </a:ext>
            </a:extLst>
          </p:cNvPr>
          <p:cNvSpPr>
            <a:spLocks noGrp="1"/>
          </p:cNvSpPr>
          <p:nvPr>
            <p:ph idx="1"/>
          </p:nvPr>
        </p:nvSpPr>
        <p:spPr/>
        <p:txBody>
          <a:bodyPr>
            <a:normAutofit fontScale="85000" lnSpcReduction="20000"/>
          </a:bodyPr>
          <a:lstStyle/>
          <a:p>
            <a:r>
              <a:rPr lang="en-GB" dirty="0"/>
              <a:t>On 17 December 1902, a transmission from the Marconi station in Glace Bay, Nova Scotia, Canada became the world's first radio message to cross the Atlantic from North America, consequently high-powered stations were built on both sides of the Atlantic to communicate with ships at sea, in competition with other inventors</a:t>
            </a:r>
          </a:p>
          <a:p>
            <a:r>
              <a:rPr lang="en-GB" dirty="0"/>
              <a:t>In 1904, he established a commercial service to transmit nightly news summaries to subscribing passenger ships which could incorporate them into their on-board newspapers; a regular transatlantic radio-telegraph service was finally begun on 17 October 1907 between Clifden, Ireland and Glace Bay, but even after this the company struggled for many years to provide reliable communication to others</a:t>
            </a:r>
          </a:p>
          <a:p>
            <a:r>
              <a:rPr lang="en-GB" dirty="0"/>
              <a:t>In 1901, Marconi built a station near South Wellfleet, Massachusetts that sent a greetings message on 18 January 1903 from United States President Theodore Roosevelt to King Edward VII of the United Kingdom, however, consistent transatlantic signalling was difficult to establish</a:t>
            </a:r>
          </a:p>
          <a:p>
            <a:endParaRPr lang="en-GB" dirty="0"/>
          </a:p>
        </p:txBody>
      </p:sp>
    </p:spTree>
    <p:extLst>
      <p:ext uri="{BB962C8B-B14F-4D97-AF65-F5344CB8AC3E}">
        <p14:creationId xmlns:p14="http://schemas.microsoft.com/office/powerpoint/2010/main" val="301896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78E0-847E-4985-A575-C88765E0D981}"/>
              </a:ext>
            </a:extLst>
          </p:cNvPr>
          <p:cNvSpPr>
            <a:spLocks noGrp="1"/>
          </p:cNvSpPr>
          <p:nvPr>
            <p:ph type="title"/>
          </p:nvPr>
        </p:nvSpPr>
        <p:spPr/>
        <p:txBody>
          <a:bodyPr/>
          <a:lstStyle/>
          <a:p>
            <a:pPr algn="ctr"/>
            <a:r>
              <a:rPr lang="en-GB" dirty="0"/>
              <a:t>Guglielmo Giovanni Maria Marconi</a:t>
            </a:r>
            <a:br>
              <a:rPr lang="en-GB" dirty="0"/>
            </a:br>
            <a:r>
              <a:rPr lang="en-GB" dirty="0"/>
              <a:t>An Introduction</a:t>
            </a:r>
          </a:p>
        </p:txBody>
      </p:sp>
      <p:sp>
        <p:nvSpPr>
          <p:cNvPr id="3" name="Content Placeholder 2">
            <a:extLst>
              <a:ext uri="{FF2B5EF4-FFF2-40B4-BE49-F238E27FC236}">
                <a16:creationId xmlns:a16="http://schemas.microsoft.com/office/drawing/2014/main" id="{159F9E0B-B707-4E74-9FE2-580E183F4C72}"/>
              </a:ext>
            </a:extLst>
          </p:cNvPr>
          <p:cNvSpPr>
            <a:spLocks noGrp="1"/>
          </p:cNvSpPr>
          <p:nvPr>
            <p:ph idx="1"/>
          </p:nvPr>
        </p:nvSpPr>
        <p:spPr/>
        <p:txBody>
          <a:bodyPr>
            <a:normAutofit fontScale="85000" lnSpcReduction="20000"/>
          </a:bodyPr>
          <a:lstStyle/>
          <a:p>
            <a:r>
              <a:rPr lang="en-GB" dirty="0"/>
              <a:t>Guglielmo Giovanni Maria Marconi, 1st Marquis of Marconi FRSA (25 April 1874 – 20 July 1937), was an inventor and electrical engineer, known for his pioneering work on long-distance radio transmission, development of Marconi's law, and  radio telegraph systems</a:t>
            </a:r>
          </a:p>
          <a:p>
            <a:r>
              <a:rPr lang="en-GB" dirty="0"/>
              <a:t>He is credited as the inventor of radio, and he shared the 1909 Nobel Prize in Physics with Karl Ferdinand Braun "in recognition of their contributions to the development of wireless telegraphy"</a:t>
            </a:r>
          </a:p>
          <a:p>
            <a:r>
              <a:rPr lang="en-GB" dirty="0"/>
              <a:t>Marconi was also an entrepreneur, businessman, and founded The Wireless Telegraph &amp; Signal Company in the United Kingdom in 1897 (which became the Marconi Company), based in Chelmsford</a:t>
            </a:r>
          </a:p>
          <a:p>
            <a:r>
              <a:rPr lang="en-GB" dirty="0"/>
              <a:t>He succeeded in making an engineering and commercial success of radio by innovating and building on the work of previous experimenters and physicists, and in 1929, he was ennobled as a Marchese (marquis) by King Victor Emmanuel III of Italy, and, in 1931 he set up Vatican Radio for Pope Pius XI</a:t>
            </a:r>
          </a:p>
        </p:txBody>
      </p:sp>
    </p:spTree>
    <p:extLst>
      <p:ext uri="{BB962C8B-B14F-4D97-AF65-F5344CB8AC3E}">
        <p14:creationId xmlns:p14="http://schemas.microsoft.com/office/powerpoint/2010/main" val="1233843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CD30D-5BB8-4682-918F-9C337F3D0D06}"/>
              </a:ext>
            </a:extLst>
          </p:cNvPr>
          <p:cNvSpPr>
            <a:spLocks noGrp="1"/>
          </p:cNvSpPr>
          <p:nvPr>
            <p:ph type="title"/>
          </p:nvPr>
        </p:nvSpPr>
        <p:spPr/>
        <p:txBody>
          <a:bodyPr/>
          <a:lstStyle/>
          <a:p>
            <a:pPr algn="ctr"/>
            <a:r>
              <a:rPr lang="en-GB" dirty="0"/>
              <a:t>Marconi and his Radio Equipment</a:t>
            </a:r>
          </a:p>
        </p:txBody>
      </p:sp>
      <p:pic>
        <p:nvPicPr>
          <p:cNvPr id="1026" name="Picture 2" descr="Guglielmo Marconi radio pioneer : News Photo">
            <a:extLst>
              <a:ext uri="{FF2B5EF4-FFF2-40B4-BE49-F238E27FC236}">
                <a16:creationId xmlns:a16="http://schemas.microsoft.com/office/drawing/2014/main" id="{CF16F114-BF95-46F5-928B-0753F97A23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7709" y="1690688"/>
            <a:ext cx="7852095" cy="501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6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8B76-9D34-43D9-98A0-31C333A69AA7}"/>
              </a:ext>
            </a:extLst>
          </p:cNvPr>
          <p:cNvSpPr>
            <a:spLocks noGrp="1"/>
          </p:cNvSpPr>
          <p:nvPr>
            <p:ph type="title"/>
          </p:nvPr>
        </p:nvSpPr>
        <p:spPr/>
        <p:txBody>
          <a:bodyPr/>
          <a:lstStyle/>
          <a:p>
            <a:pPr algn="ctr"/>
            <a:r>
              <a:rPr lang="en-GB" dirty="0"/>
              <a:t>Marconi with more Radio Equipment</a:t>
            </a:r>
          </a:p>
        </p:txBody>
      </p:sp>
      <p:pic>
        <p:nvPicPr>
          <p:cNvPr id="4" name="Content Placeholder 3">
            <a:extLst>
              <a:ext uri="{FF2B5EF4-FFF2-40B4-BE49-F238E27FC236}">
                <a16:creationId xmlns:a16="http://schemas.microsoft.com/office/drawing/2014/main" id="{541D4763-03B6-4D09-B1F7-5A8FB387558B}"/>
              </a:ext>
            </a:extLst>
          </p:cNvPr>
          <p:cNvPicPr>
            <a:picLocks noGrp="1" noChangeAspect="1"/>
          </p:cNvPicPr>
          <p:nvPr>
            <p:ph idx="1"/>
          </p:nvPr>
        </p:nvPicPr>
        <p:blipFill>
          <a:blip r:embed="rId3"/>
          <a:stretch>
            <a:fillRect/>
          </a:stretch>
        </p:blipFill>
        <p:spPr>
          <a:xfrm>
            <a:off x="2614929" y="1825625"/>
            <a:ext cx="7467599" cy="4667250"/>
          </a:xfrm>
          <a:prstGeom prst="rect">
            <a:avLst/>
          </a:prstGeom>
        </p:spPr>
      </p:pic>
    </p:spTree>
    <p:extLst>
      <p:ext uri="{BB962C8B-B14F-4D97-AF65-F5344CB8AC3E}">
        <p14:creationId xmlns:p14="http://schemas.microsoft.com/office/powerpoint/2010/main" val="3101823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914C-B4F6-42EF-9566-5DE558B42CFD}"/>
              </a:ext>
            </a:extLst>
          </p:cNvPr>
          <p:cNvSpPr>
            <a:spLocks noGrp="1"/>
          </p:cNvSpPr>
          <p:nvPr>
            <p:ph type="title"/>
          </p:nvPr>
        </p:nvSpPr>
        <p:spPr/>
        <p:txBody>
          <a:bodyPr/>
          <a:lstStyle/>
          <a:p>
            <a:pPr algn="ctr"/>
            <a:r>
              <a:rPr lang="en-GB" dirty="0"/>
              <a:t>Marconi’s Law</a:t>
            </a:r>
          </a:p>
        </p:txBody>
      </p:sp>
      <p:sp>
        <p:nvSpPr>
          <p:cNvPr id="3" name="Content Placeholder 2">
            <a:extLst>
              <a:ext uri="{FF2B5EF4-FFF2-40B4-BE49-F238E27FC236}">
                <a16:creationId xmlns:a16="http://schemas.microsoft.com/office/drawing/2014/main" id="{8D11BFBC-94BB-4489-BAFE-4C0B7FAF6D9B}"/>
              </a:ext>
            </a:extLst>
          </p:cNvPr>
          <p:cNvSpPr>
            <a:spLocks noGrp="1"/>
          </p:cNvSpPr>
          <p:nvPr>
            <p:ph idx="1"/>
          </p:nvPr>
        </p:nvSpPr>
        <p:spPr/>
        <p:txBody>
          <a:bodyPr>
            <a:normAutofit/>
          </a:bodyPr>
          <a:lstStyle/>
          <a:p>
            <a:r>
              <a:rPr lang="en-GB" dirty="0"/>
              <a:t>Marconi's law is the relation between length of antennas and maximum signalling distance of radio transmissions</a:t>
            </a:r>
          </a:p>
          <a:p>
            <a:r>
              <a:rPr lang="en-GB" dirty="0"/>
              <a:t>Guglielmo Marconi confirmed Hertz’s analysis of simple vertical sending and receiving antennas of equal height where the maximum working telegraphic distance varied as the square of the height of the antenna; Hertz had died in 1894 at the young age of 36</a:t>
            </a:r>
          </a:p>
          <a:p>
            <a:r>
              <a:rPr lang="en-GB" dirty="0"/>
              <a:t>It has been stated that the rule was tested in experiments made on Salisbury Plain in 1897, and also by experiments made by Italian naval officers on behalf of the Royal Italian Navy in 1900 and 1901  </a:t>
            </a:r>
          </a:p>
        </p:txBody>
      </p:sp>
    </p:spTree>
    <p:extLst>
      <p:ext uri="{BB962C8B-B14F-4D97-AF65-F5344CB8AC3E}">
        <p14:creationId xmlns:p14="http://schemas.microsoft.com/office/powerpoint/2010/main" val="170903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52F0-377A-4CA8-A358-C356E063ADBA}"/>
              </a:ext>
            </a:extLst>
          </p:cNvPr>
          <p:cNvSpPr>
            <a:spLocks noGrp="1"/>
          </p:cNvSpPr>
          <p:nvPr>
            <p:ph type="title"/>
          </p:nvPr>
        </p:nvSpPr>
        <p:spPr/>
        <p:txBody>
          <a:bodyPr/>
          <a:lstStyle/>
          <a:p>
            <a:pPr algn="ctr"/>
            <a:r>
              <a:rPr lang="en-GB" dirty="0"/>
              <a:t>Maxwell’s Equations</a:t>
            </a:r>
          </a:p>
        </p:txBody>
      </p:sp>
      <p:sp>
        <p:nvSpPr>
          <p:cNvPr id="3" name="Content Placeholder 2">
            <a:extLst>
              <a:ext uri="{FF2B5EF4-FFF2-40B4-BE49-F238E27FC236}">
                <a16:creationId xmlns:a16="http://schemas.microsoft.com/office/drawing/2014/main" id="{E03B295D-0E1F-4A27-A792-BE3D9A60D6E0}"/>
              </a:ext>
            </a:extLst>
          </p:cNvPr>
          <p:cNvSpPr>
            <a:spLocks noGrp="1"/>
          </p:cNvSpPr>
          <p:nvPr>
            <p:ph idx="1"/>
          </p:nvPr>
        </p:nvSpPr>
        <p:spPr/>
        <p:txBody>
          <a:bodyPr>
            <a:normAutofit/>
          </a:bodyPr>
          <a:lstStyle/>
          <a:p>
            <a:r>
              <a:rPr lang="en-GB" dirty="0"/>
              <a:t>An important consequence of Maxwell's equations is that they demonstrate how fluctuating electric and magnetic fields propagate at a constant speed (c) in a vacuum, known as electromagnetic radiation and occur at radio frequencies</a:t>
            </a:r>
          </a:p>
          <a:p>
            <a:r>
              <a:rPr lang="en-GB" dirty="0"/>
              <a:t>It is doubtful that Marconi utilised the full capabilities of a series of equations formulated by Maxwell (1861/2) to achieve his aim of communications via radio waves, he may have been aware of them but depended more on his engineering heuristic capabilities to investigate optimal communication solutions</a:t>
            </a:r>
          </a:p>
          <a:p>
            <a:endParaRPr lang="en-GB" dirty="0"/>
          </a:p>
        </p:txBody>
      </p:sp>
    </p:spTree>
    <p:extLst>
      <p:ext uri="{BB962C8B-B14F-4D97-AF65-F5344CB8AC3E}">
        <p14:creationId xmlns:p14="http://schemas.microsoft.com/office/powerpoint/2010/main" val="3619424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70F6-EF57-421A-94E8-B5EE77450DA3}"/>
              </a:ext>
            </a:extLst>
          </p:cNvPr>
          <p:cNvSpPr>
            <a:spLocks noGrp="1"/>
          </p:cNvSpPr>
          <p:nvPr>
            <p:ph type="title"/>
          </p:nvPr>
        </p:nvSpPr>
        <p:spPr/>
        <p:txBody>
          <a:bodyPr/>
          <a:lstStyle/>
          <a:p>
            <a:pPr algn="ctr"/>
            <a:r>
              <a:rPr lang="en-GB" dirty="0"/>
              <a:t>Maxwell’s Electro-Magnetic Equations</a:t>
            </a:r>
          </a:p>
        </p:txBody>
      </p:sp>
      <p:pic>
        <p:nvPicPr>
          <p:cNvPr id="4" name="Content Placeholder 3">
            <a:extLst>
              <a:ext uri="{FF2B5EF4-FFF2-40B4-BE49-F238E27FC236}">
                <a16:creationId xmlns:a16="http://schemas.microsoft.com/office/drawing/2014/main" id="{1C7918B4-400F-41D0-939D-1446C83E0B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3649" y="1690687"/>
            <a:ext cx="10916083" cy="4802187"/>
          </a:xfrm>
          <a:prstGeom prst="rect">
            <a:avLst/>
          </a:prstGeom>
        </p:spPr>
      </p:pic>
    </p:spTree>
    <p:extLst>
      <p:ext uri="{BB962C8B-B14F-4D97-AF65-F5344CB8AC3E}">
        <p14:creationId xmlns:p14="http://schemas.microsoft.com/office/powerpoint/2010/main" val="335553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91E27-B159-46A5-A0C2-80B977EDF5AA}"/>
              </a:ext>
            </a:extLst>
          </p:cNvPr>
          <p:cNvSpPr>
            <a:spLocks noGrp="1"/>
          </p:cNvSpPr>
          <p:nvPr>
            <p:ph type="title"/>
          </p:nvPr>
        </p:nvSpPr>
        <p:spPr/>
        <p:txBody>
          <a:bodyPr/>
          <a:lstStyle/>
          <a:p>
            <a:pPr algn="ctr"/>
            <a:r>
              <a:rPr lang="en-GB" dirty="0"/>
              <a:t>The Titanic Incident</a:t>
            </a:r>
          </a:p>
        </p:txBody>
      </p:sp>
      <p:sp>
        <p:nvSpPr>
          <p:cNvPr id="3" name="Content Placeholder 2">
            <a:extLst>
              <a:ext uri="{FF2B5EF4-FFF2-40B4-BE49-F238E27FC236}">
                <a16:creationId xmlns:a16="http://schemas.microsoft.com/office/drawing/2014/main" id="{C510F4F1-AEFB-4F02-8D01-AB1740AA6C61}"/>
              </a:ext>
            </a:extLst>
          </p:cNvPr>
          <p:cNvSpPr>
            <a:spLocks noGrp="1"/>
          </p:cNvSpPr>
          <p:nvPr>
            <p:ph idx="1"/>
          </p:nvPr>
        </p:nvSpPr>
        <p:spPr/>
        <p:txBody>
          <a:bodyPr>
            <a:normAutofit fontScale="92500" lnSpcReduction="20000"/>
          </a:bodyPr>
          <a:lstStyle/>
          <a:p>
            <a:r>
              <a:rPr lang="en-GB" dirty="0"/>
              <a:t>The role played by Marconi Co. wireless in maritime rescues raised public awareness of the value of radio and brought fame to Marconi, particularly the sinking of the RMS Titanic on 15 April 1912 and the RMS Lusitania on 7 May 1915 (sunk by enemy action)</a:t>
            </a:r>
          </a:p>
          <a:p>
            <a:r>
              <a:rPr lang="en-GB" dirty="0"/>
              <a:t>RMS Titanic radio operators Jack Phillips and Harold Bride were not employed by the White Star Line but by the Marconi International Marine Communication Company, similarly the RMS Carpathia (Cunard Line) wireless system was operated by its own Marconi operator; the distress signal from the Titanic consisted of both CQD and SOS signals which was received by </a:t>
            </a:r>
            <a:r>
              <a:rPr lang="en-GB" dirty="0" err="1"/>
              <a:t>Catpethia</a:t>
            </a:r>
            <a:endParaRPr lang="en-GB" dirty="0"/>
          </a:p>
          <a:p>
            <a:r>
              <a:rPr lang="en-GB" dirty="0"/>
              <a:t>When the rescue vessel Carpathia docked in New York, Marconi went aboard with a reporter from The New York Times to talk with Bride, the surviving operator</a:t>
            </a:r>
          </a:p>
        </p:txBody>
      </p:sp>
    </p:spTree>
    <p:extLst>
      <p:ext uri="{BB962C8B-B14F-4D97-AF65-F5344CB8AC3E}">
        <p14:creationId xmlns:p14="http://schemas.microsoft.com/office/powerpoint/2010/main" val="602135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E0F4-FF10-47AD-8714-289A7844B6DE}"/>
              </a:ext>
            </a:extLst>
          </p:cNvPr>
          <p:cNvSpPr>
            <a:spLocks noGrp="1"/>
          </p:cNvSpPr>
          <p:nvPr>
            <p:ph type="title"/>
          </p:nvPr>
        </p:nvSpPr>
        <p:spPr/>
        <p:txBody>
          <a:bodyPr/>
          <a:lstStyle/>
          <a:p>
            <a:pPr algn="ctr"/>
            <a:r>
              <a:rPr lang="en-GB" dirty="0"/>
              <a:t>The Titanic Incident</a:t>
            </a:r>
          </a:p>
        </p:txBody>
      </p:sp>
      <p:sp>
        <p:nvSpPr>
          <p:cNvPr id="3" name="Content Placeholder 2">
            <a:extLst>
              <a:ext uri="{FF2B5EF4-FFF2-40B4-BE49-F238E27FC236}">
                <a16:creationId xmlns:a16="http://schemas.microsoft.com/office/drawing/2014/main" id="{C3E64207-CE36-47B1-9A18-3C6CF0AD9513}"/>
              </a:ext>
            </a:extLst>
          </p:cNvPr>
          <p:cNvSpPr>
            <a:spLocks noGrp="1"/>
          </p:cNvSpPr>
          <p:nvPr>
            <p:ph idx="1"/>
          </p:nvPr>
        </p:nvSpPr>
        <p:spPr/>
        <p:txBody>
          <a:bodyPr/>
          <a:lstStyle/>
          <a:p>
            <a:r>
              <a:rPr lang="en-GB" dirty="0"/>
              <a:t>On 18 June 1912, Marconi gave evidence to the Court of Inquiry into the loss of Titanic regarding the marine telegraphy's functions and the procedures for emergencies at sea; Britain's postmaster-general summed up, referring to the Titanic disaster: "Those who have been saved, have been saved through one man, Mr. Marconi ... and his marvellous invention." </a:t>
            </a:r>
          </a:p>
          <a:p>
            <a:r>
              <a:rPr lang="en-GB" dirty="0"/>
              <a:t>Marconi was offered free passage on Titanic before she sank, but had taken Lusitania three days earlier; as his daughter </a:t>
            </a:r>
            <a:r>
              <a:rPr lang="en-GB" dirty="0" err="1"/>
              <a:t>Degna</a:t>
            </a:r>
            <a:r>
              <a:rPr lang="en-GB" dirty="0"/>
              <a:t> later explained, he had paperwork to do and preferred the public stenographer aboard that vessel</a:t>
            </a:r>
          </a:p>
          <a:p>
            <a:endParaRPr lang="en-GB" dirty="0"/>
          </a:p>
        </p:txBody>
      </p:sp>
    </p:spTree>
    <p:extLst>
      <p:ext uri="{BB962C8B-B14F-4D97-AF65-F5344CB8AC3E}">
        <p14:creationId xmlns:p14="http://schemas.microsoft.com/office/powerpoint/2010/main" val="60965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C9D-76A6-4185-BA33-6B521D47635C}"/>
              </a:ext>
            </a:extLst>
          </p:cNvPr>
          <p:cNvSpPr>
            <a:spLocks noGrp="1"/>
          </p:cNvSpPr>
          <p:nvPr>
            <p:ph type="title"/>
          </p:nvPr>
        </p:nvSpPr>
        <p:spPr/>
        <p:txBody>
          <a:bodyPr/>
          <a:lstStyle/>
          <a:p>
            <a:pPr algn="ctr"/>
            <a:r>
              <a:rPr lang="en-GB" dirty="0"/>
              <a:t>The Marconi Scandal</a:t>
            </a:r>
            <a:br>
              <a:rPr lang="en-GB" dirty="0"/>
            </a:br>
            <a:r>
              <a:rPr lang="en-GB" dirty="0"/>
              <a:t>and Expansion of Radio Services</a:t>
            </a:r>
          </a:p>
        </p:txBody>
      </p:sp>
      <p:sp>
        <p:nvSpPr>
          <p:cNvPr id="3" name="Content Placeholder 2">
            <a:extLst>
              <a:ext uri="{FF2B5EF4-FFF2-40B4-BE49-F238E27FC236}">
                <a16:creationId xmlns:a16="http://schemas.microsoft.com/office/drawing/2014/main" id="{7E70BE5A-1867-4863-BD57-4E49209E35D1}"/>
              </a:ext>
            </a:extLst>
          </p:cNvPr>
          <p:cNvSpPr>
            <a:spLocks noGrp="1"/>
          </p:cNvSpPr>
          <p:nvPr>
            <p:ph idx="1"/>
          </p:nvPr>
        </p:nvSpPr>
        <p:spPr/>
        <p:txBody>
          <a:bodyPr>
            <a:normAutofit fontScale="77500" lnSpcReduction="20000"/>
          </a:bodyPr>
          <a:lstStyle/>
          <a:p>
            <a:r>
              <a:rPr lang="en-GB" dirty="0"/>
              <a:t>The Marconi scandal was a British political scandal that broke in mid-1912; allegations were made that highly placed members of the Liberal government under the Prime Minister H. H. Asquith had profited by improper use of information about the Government's intentions with respect to the Marconi Company</a:t>
            </a:r>
          </a:p>
          <a:p>
            <a:r>
              <a:rPr lang="en-GB" dirty="0"/>
              <a:t>They had known that the government was about to issue a lucrative contract to the British Marconi Company for the Imperial Wireless Chain, and parliamentary members had bought shares in an American subsidiary</a:t>
            </a:r>
          </a:p>
          <a:p>
            <a:r>
              <a:rPr lang="en-GB" dirty="0"/>
              <a:t>The Imperial Wireless Chain was a strategic international communications network of powerful long range radiotelegraphy stations, created for the British government to link the countries of the British Empire by exchanging commercial and diplomatic text message traffic transmitted at high speed by Morse code using paper tape machines</a:t>
            </a:r>
          </a:p>
          <a:p>
            <a:r>
              <a:rPr lang="en-GB" dirty="0"/>
              <a:t>The BBC World Service began in 1932 as the BBC Empire Service using valves and amplitude modulation equipment on shortwave and aimed principally at English-speakers across the British Empire; in his first Christmas Message (1932), King George V characterised the service as intended for "men and women, so cut off by the snow, the desert, or the sea, that only voices out of the air can reach them"</a:t>
            </a:r>
          </a:p>
        </p:txBody>
      </p:sp>
    </p:spTree>
    <p:extLst>
      <p:ext uri="{BB962C8B-B14F-4D97-AF65-F5344CB8AC3E}">
        <p14:creationId xmlns:p14="http://schemas.microsoft.com/office/powerpoint/2010/main" val="4109460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40C8C-8249-4F36-8671-FBE4590041C8}"/>
              </a:ext>
            </a:extLst>
          </p:cNvPr>
          <p:cNvSpPr>
            <a:spLocks noGrp="1"/>
          </p:cNvSpPr>
          <p:nvPr>
            <p:ph type="title"/>
          </p:nvPr>
        </p:nvSpPr>
        <p:spPr/>
        <p:txBody>
          <a:bodyPr/>
          <a:lstStyle/>
          <a:p>
            <a:pPr algn="ctr"/>
            <a:r>
              <a:rPr lang="en-GB" dirty="0"/>
              <a:t>Revision</a:t>
            </a:r>
          </a:p>
        </p:txBody>
      </p:sp>
      <p:sp>
        <p:nvSpPr>
          <p:cNvPr id="3" name="Content Placeholder 2">
            <a:extLst>
              <a:ext uri="{FF2B5EF4-FFF2-40B4-BE49-F238E27FC236}">
                <a16:creationId xmlns:a16="http://schemas.microsoft.com/office/drawing/2014/main" id="{B43361EA-DEBB-4075-8935-1531BB76D5FC}"/>
              </a:ext>
            </a:extLst>
          </p:cNvPr>
          <p:cNvSpPr>
            <a:spLocks noGrp="1"/>
          </p:cNvSpPr>
          <p:nvPr>
            <p:ph idx="1"/>
          </p:nvPr>
        </p:nvSpPr>
        <p:spPr/>
        <p:txBody>
          <a:bodyPr/>
          <a:lstStyle/>
          <a:p>
            <a:r>
              <a:rPr lang="en-GB" dirty="0"/>
              <a:t>Guglielmo Marconi Wireless Telegraphy 14:21 </a:t>
            </a:r>
            <a:r>
              <a:rPr lang="en-GB" dirty="0">
                <a:hlinkClick r:id="rId3"/>
              </a:rPr>
              <a:t>https://www.youtube.com/watch?v=g57z0qFdPdQ</a:t>
            </a:r>
            <a:r>
              <a:rPr lang="en-GB" dirty="0"/>
              <a:t> </a:t>
            </a:r>
          </a:p>
        </p:txBody>
      </p:sp>
    </p:spTree>
    <p:extLst>
      <p:ext uri="{BB962C8B-B14F-4D97-AF65-F5344CB8AC3E}">
        <p14:creationId xmlns:p14="http://schemas.microsoft.com/office/powerpoint/2010/main" val="1720975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5BC5-4987-46F4-BD65-61E30D7BD814}"/>
              </a:ext>
            </a:extLst>
          </p:cNvPr>
          <p:cNvSpPr>
            <a:spLocks noGrp="1"/>
          </p:cNvSpPr>
          <p:nvPr>
            <p:ph type="title"/>
          </p:nvPr>
        </p:nvSpPr>
        <p:spPr/>
        <p:txBody>
          <a:bodyPr/>
          <a:lstStyle/>
          <a:p>
            <a:pPr algn="ctr"/>
            <a:r>
              <a:rPr lang="en-GB" dirty="0"/>
              <a:t>The Marconi Company and WWI</a:t>
            </a:r>
          </a:p>
        </p:txBody>
      </p:sp>
      <p:sp>
        <p:nvSpPr>
          <p:cNvPr id="3" name="Content Placeholder 2">
            <a:extLst>
              <a:ext uri="{FF2B5EF4-FFF2-40B4-BE49-F238E27FC236}">
                <a16:creationId xmlns:a16="http://schemas.microsoft.com/office/drawing/2014/main" id="{536CB297-0F18-4A54-82E3-E1445A3FC37B}"/>
              </a:ext>
            </a:extLst>
          </p:cNvPr>
          <p:cNvSpPr>
            <a:spLocks noGrp="1"/>
          </p:cNvSpPr>
          <p:nvPr>
            <p:ph idx="1"/>
          </p:nvPr>
        </p:nvSpPr>
        <p:spPr/>
        <p:txBody>
          <a:bodyPr>
            <a:normAutofit fontScale="85000" lnSpcReduction="20000"/>
          </a:bodyPr>
          <a:lstStyle/>
          <a:p>
            <a:r>
              <a:rPr lang="en-GB" dirty="0"/>
              <a:t>It was obvious from the outbreak of World War I in 1914 that wireless had become a technology of great strategic importance and the British government immediately took control of parts of the Marconi company, such as its latest transatlantic stations in Wales and its factory in Chelmsford, and the company established an ambitious training programme for military wireless operators</a:t>
            </a:r>
          </a:p>
          <a:p>
            <a:r>
              <a:rPr lang="en-GB" dirty="0"/>
              <a:t>While government restrictions meant that public developments were suspended, the demands of war – for land, sea and airborne services – meant that other technical developments were accelerated; radio was replacing the homing pigeon</a:t>
            </a:r>
          </a:p>
          <a:p>
            <a:r>
              <a:rPr lang="en-GB" dirty="0"/>
              <a:t>Wartime priorities emphasised the potential for counter-offensive inherent in wireless communication – signals could be intercepted, for example, and direction-finding techniques could locate the positions of enemy transmitters</a:t>
            </a:r>
          </a:p>
          <a:p>
            <a:r>
              <a:rPr lang="en-GB" dirty="0"/>
              <a:t>Once it was possible to instal trench wireless sets, enemy troop positions could be communicated, as well as Zeppelins and other hostile aircraft; it was detection of wireless traffic that alerted the Royal Navy to the movements of the German fleet and precipitated the Battle of Jutland in May 1916</a:t>
            </a:r>
          </a:p>
        </p:txBody>
      </p:sp>
    </p:spTree>
    <p:extLst>
      <p:ext uri="{BB962C8B-B14F-4D97-AF65-F5344CB8AC3E}">
        <p14:creationId xmlns:p14="http://schemas.microsoft.com/office/powerpoint/2010/main" val="260935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62B2-21AB-4B28-8CBC-86B8865034A6}"/>
              </a:ext>
            </a:extLst>
          </p:cNvPr>
          <p:cNvSpPr>
            <a:spLocks noGrp="1"/>
          </p:cNvSpPr>
          <p:nvPr>
            <p:ph type="title"/>
          </p:nvPr>
        </p:nvSpPr>
        <p:spPr/>
        <p:txBody>
          <a:bodyPr/>
          <a:lstStyle/>
          <a:p>
            <a:pPr algn="ctr"/>
            <a:r>
              <a:rPr lang="en-GB" dirty="0"/>
              <a:t>The Young Marconi</a:t>
            </a:r>
          </a:p>
        </p:txBody>
      </p:sp>
      <p:sp>
        <p:nvSpPr>
          <p:cNvPr id="3" name="Content Placeholder 2">
            <a:extLst>
              <a:ext uri="{FF2B5EF4-FFF2-40B4-BE49-F238E27FC236}">
                <a16:creationId xmlns:a16="http://schemas.microsoft.com/office/drawing/2014/main" id="{71A11285-3054-4D9A-BE90-BBE0F37E9806}"/>
              </a:ext>
            </a:extLst>
          </p:cNvPr>
          <p:cNvSpPr>
            <a:spLocks noGrp="1"/>
          </p:cNvSpPr>
          <p:nvPr>
            <p:ph idx="1"/>
          </p:nvPr>
        </p:nvSpPr>
        <p:spPr/>
        <p:txBody>
          <a:bodyPr>
            <a:normAutofit fontScale="92500" lnSpcReduction="20000"/>
          </a:bodyPr>
          <a:lstStyle/>
          <a:p>
            <a:r>
              <a:rPr lang="en-GB" dirty="0"/>
              <a:t>Marconi was born into the Italian nobility in Bologna as the second son of Giuseppe Marconi (an Italian aristocratic landowner from </a:t>
            </a:r>
            <a:r>
              <a:rPr lang="en-GB" dirty="0" err="1"/>
              <a:t>Porretta</a:t>
            </a:r>
            <a:r>
              <a:rPr lang="en-GB" dirty="0"/>
              <a:t> Terme) </a:t>
            </a:r>
          </a:p>
          <a:p>
            <a:r>
              <a:rPr lang="en-GB" dirty="0"/>
              <a:t>His Irish mother Annie Jameson was the daughter of Andrew Jameson of Daphne Castle in County Wexford, Ireland and granddaughter of John Jameson, founder of whiskey distillers Jameson &amp; Sons</a:t>
            </a:r>
          </a:p>
          <a:p>
            <a:r>
              <a:rPr lang="en-GB" dirty="0"/>
              <a:t>He did not attend school or achieve any formal higher education as his parents hired a number of private tutors, and was taught the basics of physical phenomena as well as new theories of electricity, and occasionally attended Bologna University lectures</a:t>
            </a:r>
          </a:p>
          <a:p>
            <a:r>
              <a:rPr lang="en-GB" dirty="0"/>
              <a:t>From his youth, Marconi was interested in science and electricity; in the early 1890s he began working on the idea of "wireless telegraphy"—i.e., the transmission of telegraph messages without connecting wires as used by the electric telegraph </a:t>
            </a:r>
          </a:p>
        </p:txBody>
      </p:sp>
    </p:spTree>
    <p:extLst>
      <p:ext uri="{BB962C8B-B14F-4D97-AF65-F5344CB8AC3E}">
        <p14:creationId xmlns:p14="http://schemas.microsoft.com/office/powerpoint/2010/main" val="257585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D196-D5B7-487D-8D2C-FD0130F6E782}"/>
              </a:ext>
            </a:extLst>
          </p:cNvPr>
          <p:cNvSpPr>
            <a:spLocks noGrp="1"/>
          </p:cNvSpPr>
          <p:nvPr>
            <p:ph type="title"/>
          </p:nvPr>
        </p:nvSpPr>
        <p:spPr/>
        <p:txBody>
          <a:bodyPr/>
          <a:lstStyle/>
          <a:p>
            <a:pPr algn="ctr"/>
            <a:r>
              <a:rPr lang="en-GB" dirty="0"/>
              <a:t>Map of Zeppelin routes tracked by </a:t>
            </a:r>
            <a:br>
              <a:rPr lang="en-GB" dirty="0"/>
            </a:br>
            <a:r>
              <a:rPr lang="en-GB" dirty="0"/>
              <a:t>Marconi Direction Finding </a:t>
            </a:r>
          </a:p>
        </p:txBody>
      </p:sp>
      <p:pic>
        <p:nvPicPr>
          <p:cNvPr id="4098" name="Picture 2" descr="Map of Zeppelin routes produced using Marconi Direction Finders, November 1916">
            <a:extLst>
              <a:ext uri="{FF2B5EF4-FFF2-40B4-BE49-F238E27FC236}">
                <a16:creationId xmlns:a16="http://schemas.microsoft.com/office/drawing/2014/main" id="{AAFE1BA8-A09E-4018-8C95-50912A0B50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94039" y="1670897"/>
            <a:ext cx="7156419" cy="518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47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D5AE-8247-4AFA-A4B7-46C2F02C83FF}"/>
              </a:ext>
            </a:extLst>
          </p:cNvPr>
          <p:cNvSpPr>
            <a:spLocks noGrp="1"/>
          </p:cNvSpPr>
          <p:nvPr>
            <p:ph type="title"/>
          </p:nvPr>
        </p:nvSpPr>
        <p:spPr/>
        <p:txBody>
          <a:bodyPr/>
          <a:lstStyle/>
          <a:p>
            <a:pPr algn="ctr"/>
            <a:r>
              <a:rPr lang="en-GB" dirty="0"/>
              <a:t>Interior of Royal Engineers, British Army forward wireless station </a:t>
            </a:r>
          </a:p>
        </p:txBody>
      </p:sp>
      <p:pic>
        <p:nvPicPr>
          <p:cNvPr id="5122" name="Picture 2" descr="Marconi wireless equipment in the trenches during World War One">
            <a:extLst>
              <a:ext uri="{FF2B5EF4-FFF2-40B4-BE49-F238E27FC236}">
                <a16:creationId xmlns:a16="http://schemas.microsoft.com/office/drawing/2014/main" id="{6946B547-479E-4745-83AF-62C7660F51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90393" y="1690687"/>
            <a:ext cx="4395615" cy="506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67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C65F-ACAE-4853-A1E1-872A532A2466}"/>
              </a:ext>
            </a:extLst>
          </p:cNvPr>
          <p:cNvSpPr>
            <a:spLocks noGrp="1"/>
          </p:cNvSpPr>
          <p:nvPr>
            <p:ph type="title"/>
          </p:nvPr>
        </p:nvSpPr>
        <p:spPr/>
        <p:txBody>
          <a:bodyPr/>
          <a:lstStyle/>
          <a:p>
            <a:pPr algn="ctr"/>
            <a:r>
              <a:rPr lang="en-GB" dirty="0"/>
              <a:t>Continuing Radio Development</a:t>
            </a:r>
          </a:p>
        </p:txBody>
      </p:sp>
      <p:sp>
        <p:nvSpPr>
          <p:cNvPr id="3" name="Content Placeholder 2">
            <a:extLst>
              <a:ext uri="{FF2B5EF4-FFF2-40B4-BE49-F238E27FC236}">
                <a16:creationId xmlns:a16="http://schemas.microsoft.com/office/drawing/2014/main" id="{6A360449-6458-48D4-A9EC-A3C5C14F86FA}"/>
              </a:ext>
            </a:extLst>
          </p:cNvPr>
          <p:cNvSpPr>
            <a:spLocks noGrp="1"/>
          </p:cNvSpPr>
          <p:nvPr>
            <p:ph idx="1"/>
          </p:nvPr>
        </p:nvSpPr>
        <p:spPr/>
        <p:txBody>
          <a:bodyPr>
            <a:normAutofit fontScale="85000" lnSpcReduction="20000"/>
          </a:bodyPr>
          <a:lstStyle/>
          <a:p>
            <a:r>
              <a:rPr lang="en-GB" dirty="0"/>
              <a:t>Marconi companies gained a reputation for being technically conservative, in particular by continuing to use inefficient spark-transmitter technology, which could be used only for radio-telegraph operations, long after it was apparent that the future of radio communication lay with continuous-wave transmissions which were more efficient and could be used for audio transmissions</a:t>
            </a:r>
          </a:p>
          <a:p>
            <a:r>
              <a:rPr lang="en-GB" dirty="0"/>
              <a:t>Belatedly, the company did begin significant work with continuous-wave equipment beginning in 1915, after the introduction of the oscillating vacuum valve</a:t>
            </a:r>
          </a:p>
          <a:p>
            <a:r>
              <a:rPr lang="en-GB" dirty="0"/>
              <a:t>On the 15 June 1920 the opera soprano Dame Nellie Melba gave a pioneering amplitude modulation broadcast from Marconi’s New street Works factory in Chelmsford; when shown the 450ft twin masts and told that she would be heard all over the world, it is said that she replied ‘ Young man if you think that I am going to climb up there, you are very much mistaken’, her pioneering radio transmissions actually reached New York</a:t>
            </a:r>
          </a:p>
          <a:p>
            <a:endParaRPr lang="en-GB" dirty="0"/>
          </a:p>
        </p:txBody>
      </p:sp>
    </p:spTree>
    <p:extLst>
      <p:ext uri="{BB962C8B-B14F-4D97-AF65-F5344CB8AC3E}">
        <p14:creationId xmlns:p14="http://schemas.microsoft.com/office/powerpoint/2010/main" val="3391590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15F5-D3EF-40DE-9BFF-DA31BBF4EB65}"/>
              </a:ext>
            </a:extLst>
          </p:cNvPr>
          <p:cNvSpPr>
            <a:spLocks noGrp="1"/>
          </p:cNvSpPr>
          <p:nvPr>
            <p:ph type="title"/>
          </p:nvPr>
        </p:nvSpPr>
        <p:spPr/>
        <p:txBody>
          <a:bodyPr/>
          <a:lstStyle/>
          <a:p>
            <a:pPr algn="ctr"/>
            <a:r>
              <a:rPr lang="en-GB" dirty="0"/>
              <a:t> The Start of Audio Broadcast</a:t>
            </a:r>
          </a:p>
        </p:txBody>
      </p:sp>
      <p:sp>
        <p:nvSpPr>
          <p:cNvPr id="3" name="Content Placeholder 2">
            <a:extLst>
              <a:ext uri="{FF2B5EF4-FFF2-40B4-BE49-F238E27FC236}">
                <a16:creationId xmlns:a16="http://schemas.microsoft.com/office/drawing/2014/main" id="{E7E501C6-A30E-448F-82E9-1E580A81DDCE}"/>
              </a:ext>
            </a:extLst>
          </p:cNvPr>
          <p:cNvSpPr>
            <a:spLocks noGrp="1"/>
          </p:cNvSpPr>
          <p:nvPr>
            <p:ph idx="1"/>
          </p:nvPr>
        </p:nvSpPr>
        <p:spPr/>
        <p:txBody>
          <a:bodyPr/>
          <a:lstStyle/>
          <a:p>
            <a:r>
              <a:rPr lang="en-GB" b="0" i="0" dirty="0">
                <a:effectLst/>
                <a:latin typeface="Roboto" panose="02000000000000000000" pitchFamily="2" charset="0"/>
              </a:rPr>
              <a:t>Celebrating Centenary of British Broadcasting 2020-2022 22.27 </a:t>
            </a:r>
            <a:r>
              <a:rPr lang="en-GB" b="0" i="0" dirty="0">
                <a:effectLst/>
                <a:latin typeface="Roboto" panose="02000000000000000000" pitchFamily="2" charset="0"/>
                <a:hlinkClick r:id="rId2"/>
              </a:rPr>
              <a:t>https://www.youtube.com/watch?v=-Xq_F2JTKGU</a:t>
            </a:r>
            <a:r>
              <a:rPr lang="en-GB" b="0" i="0" dirty="0">
                <a:effectLst/>
                <a:latin typeface="Roboto" panose="02000000000000000000" pitchFamily="2" charset="0"/>
              </a:rPr>
              <a:t> </a:t>
            </a:r>
          </a:p>
          <a:p>
            <a:endParaRPr lang="en-GB" b="0" i="0" dirty="0">
              <a:effectLst/>
              <a:latin typeface="Roboto" panose="02000000000000000000" pitchFamily="2" charset="0"/>
            </a:endParaRPr>
          </a:p>
          <a:p>
            <a:endParaRPr lang="en-GB" dirty="0"/>
          </a:p>
        </p:txBody>
      </p:sp>
    </p:spTree>
    <p:extLst>
      <p:ext uri="{BB962C8B-B14F-4D97-AF65-F5344CB8AC3E}">
        <p14:creationId xmlns:p14="http://schemas.microsoft.com/office/powerpoint/2010/main" val="3094156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EF0B-CACC-47E1-BC35-C8C5A2B9EE46}"/>
              </a:ext>
            </a:extLst>
          </p:cNvPr>
          <p:cNvSpPr>
            <a:spLocks noGrp="1"/>
          </p:cNvSpPr>
          <p:nvPr>
            <p:ph type="title"/>
          </p:nvPr>
        </p:nvSpPr>
        <p:spPr/>
        <p:txBody>
          <a:bodyPr/>
          <a:lstStyle/>
          <a:p>
            <a:pPr algn="ctr"/>
            <a:r>
              <a:rPr lang="en-GB" dirty="0"/>
              <a:t>Marconi House, 335 Strand, London</a:t>
            </a:r>
          </a:p>
        </p:txBody>
      </p:sp>
      <p:pic>
        <p:nvPicPr>
          <p:cNvPr id="4" name="Content Placeholder 3">
            <a:extLst>
              <a:ext uri="{FF2B5EF4-FFF2-40B4-BE49-F238E27FC236}">
                <a16:creationId xmlns:a16="http://schemas.microsoft.com/office/drawing/2014/main" id="{53D8F9BB-0886-406A-A780-1DCBA16B71B9}"/>
              </a:ext>
            </a:extLst>
          </p:cNvPr>
          <p:cNvPicPr>
            <a:picLocks noGrp="1" noChangeAspect="1"/>
          </p:cNvPicPr>
          <p:nvPr>
            <p:ph idx="1"/>
          </p:nvPr>
        </p:nvPicPr>
        <p:blipFill>
          <a:blip r:embed="rId3"/>
          <a:stretch>
            <a:fillRect/>
          </a:stretch>
        </p:blipFill>
        <p:spPr>
          <a:xfrm>
            <a:off x="1842047" y="1495591"/>
            <a:ext cx="3852488" cy="5778732"/>
          </a:xfrm>
          <a:prstGeom prst="rect">
            <a:avLst/>
          </a:prstGeom>
        </p:spPr>
      </p:pic>
      <p:pic>
        <p:nvPicPr>
          <p:cNvPr id="5" name="Picture 4">
            <a:extLst>
              <a:ext uri="{FF2B5EF4-FFF2-40B4-BE49-F238E27FC236}">
                <a16:creationId xmlns:a16="http://schemas.microsoft.com/office/drawing/2014/main" id="{49F81848-CE9A-4161-AFC2-940FB3D546F5}"/>
              </a:ext>
            </a:extLst>
          </p:cNvPr>
          <p:cNvPicPr>
            <a:picLocks noChangeAspect="1"/>
          </p:cNvPicPr>
          <p:nvPr/>
        </p:nvPicPr>
        <p:blipFill>
          <a:blip r:embed="rId4"/>
          <a:stretch>
            <a:fillRect/>
          </a:stretch>
        </p:blipFill>
        <p:spPr>
          <a:xfrm>
            <a:off x="6698381" y="1690688"/>
            <a:ext cx="3645683" cy="5388538"/>
          </a:xfrm>
          <a:prstGeom prst="rect">
            <a:avLst/>
          </a:prstGeom>
        </p:spPr>
      </p:pic>
    </p:spTree>
    <p:extLst>
      <p:ext uri="{BB962C8B-B14F-4D97-AF65-F5344CB8AC3E}">
        <p14:creationId xmlns:p14="http://schemas.microsoft.com/office/powerpoint/2010/main" val="3129863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E387-2750-408B-B8AC-514A8253E206}"/>
              </a:ext>
            </a:extLst>
          </p:cNvPr>
          <p:cNvSpPr>
            <a:spLocks noGrp="1"/>
          </p:cNvSpPr>
          <p:nvPr>
            <p:ph type="title"/>
          </p:nvPr>
        </p:nvSpPr>
        <p:spPr/>
        <p:txBody>
          <a:bodyPr/>
          <a:lstStyle/>
          <a:p>
            <a:pPr algn="ctr"/>
            <a:r>
              <a:rPr lang="en-GB" dirty="0"/>
              <a:t>Continuing Radio Development</a:t>
            </a:r>
          </a:p>
        </p:txBody>
      </p:sp>
      <p:sp>
        <p:nvSpPr>
          <p:cNvPr id="3" name="Content Placeholder 2">
            <a:extLst>
              <a:ext uri="{FF2B5EF4-FFF2-40B4-BE49-F238E27FC236}">
                <a16:creationId xmlns:a16="http://schemas.microsoft.com/office/drawing/2014/main" id="{6DB1A63F-F018-4BB7-9B8F-4D909262A074}"/>
              </a:ext>
            </a:extLst>
          </p:cNvPr>
          <p:cNvSpPr>
            <a:spLocks noGrp="1"/>
          </p:cNvSpPr>
          <p:nvPr>
            <p:ph idx="1"/>
          </p:nvPr>
        </p:nvSpPr>
        <p:spPr/>
        <p:txBody>
          <a:bodyPr>
            <a:normAutofit fontScale="92500" lnSpcReduction="20000"/>
          </a:bodyPr>
          <a:lstStyle/>
          <a:p>
            <a:r>
              <a:rPr lang="en-GB" dirty="0"/>
              <a:t>A Marconi radio station with the call sign 2MT transmitted from an ex-army hut in Writtle, near Chelmsford and gave the first regular radio broadcasts starting on 14 February 1922 using amplitude modulation on 428kHz; this was repeated on Tuesdays 20:00 to 20:30 giving general announcements</a:t>
            </a:r>
          </a:p>
          <a:p>
            <a:r>
              <a:rPr lang="en-GB" dirty="0"/>
              <a:t>2MT was gradually superseded by another station (2LO, 11 May 1922) which transmitted 1 hour per day from Marconi House, The Strand, London; and incorporated later that year into the British Broadcasting Company, emerging as the British Broadcasting Corporation in 1927 transmitting regional programmes</a:t>
            </a:r>
          </a:p>
          <a:p>
            <a:r>
              <a:rPr lang="en-GB" dirty="0"/>
              <a:t>Also in 1922, regular entertainment broadcasts commenced from the Marconi Research Centre at Great </a:t>
            </a:r>
            <a:r>
              <a:rPr lang="en-GB" dirty="0" err="1"/>
              <a:t>Baddow</a:t>
            </a:r>
            <a:endParaRPr lang="en-GB" dirty="0"/>
          </a:p>
          <a:p>
            <a:r>
              <a:rPr lang="en-GB" dirty="0"/>
              <a:t>In that same year, Marconi had spoken in a private gathering of aviation and interplanetary radio communications</a:t>
            </a:r>
          </a:p>
          <a:p>
            <a:endParaRPr lang="en-GB" dirty="0"/>
          </a:p>
        </p:txBody>
      </p:sp>
    </p:spTree>
    <p:extLst>
      <p:ext uri="{BB962C8B-B14F-4D97-AF65-F5344CB8AC3E}">
        <p14:creationId xmlns:p14="http://schemas.microsoft.com/office/powerpoint/2010/main" val="1246891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FFC6-69EB-47F5-A84D-3A473688AAB9}"/>
              </a:ext>
            </a:extLst>
          </p:cNvPr>
          <p:cNvSpPr>
            <a:spLocks noGrp="1"/>
          </p:cNvSpPr>
          <p:nvPr>
            <p:ph type="title"/>
          </p:nvPr>
        </p:nvSpPr>
        <p:spPr/>
        <p:txBody>
          <a:bodyPr/>
          <a:lstStyle/>
          <a:p>
            <a:pPr algn="ctr"/>
            <a:r>
              <a:rPr lang="en-GB" dirty="0"/>
              <a:t>Crystal Radio Receiver</a:t>
            </a:r>
          </a:p>
        </p:txBody>
      </p:sp>
      <p:sp>
        <p:nvSpPr>
          <p:cNvPr id="3" name="Content Placeholder 2">
            <a:extLst>
              <a:ext uri="{FF2B5EF4-FFF2-40B4-BE49-F238E27FC236}">
                <a16:creationId xmlns:a16="http://schemas.microsoft.com/office/drawing/2014/main" id="{509498EB-28D7-45D0-9982-029EC1B367D4}"/>
              </a:ext>
            </a:extLst>
          </p:cNvPr>
          <p:cNvSpPr>
            <a:spLocks noGrp="1"/>
          </p:cNvSpPr>
          <p:nvPr>
            <p:ph idx="1"/>
          </p:nvPr>
        </p:nvSpPr>
        <p:spPr/>
        <p:txBody>
          <a:bodyPr>
            <a:normAutofit fontScale="92500" lnSpcReduction="20000"/>
          </a:bodyPr>
          <a:lstStyle/>
          <a:p>
            <a:r>
              <a:rPr lang="en-GB" dirty="0"/>
              <a:t>Amplitude modulation transmitters used expensive vacuum valves, but nothing inexpensive was available of similar technology for the public to receive the emerging and intriguing radio programmes</a:t>
            </a:r>
          </a:p>
          <a:p>
            <a:r>
              <a:rPr lang="en-GB" dirty="0"/>
              <a:t>The requirement was fulfilled by the crystal radio receiver, also called a crystal set, is a simple radio receiver and uses only the power of the received radio signal to produce sound</a:t>
            </a:r>
          </a:p>
          <a:p>
            <a:r>
              <a:rPr lang="en-GB" dirty="0"/>
              <a:t>The rectifying property of a contact between the mineral galena and a metal was discovered in 1874 by Karl Ferdinand Braun and was first used as a detector of radio waves in 1894 by Jagadish Chandra Bose and as a demodulator for radio communication reception in 1902 by G. W. Pickard</a:t>
            </a:r>
          </a:p>
          <a:p>
            <a:r>
              <a:rPr lang="en-GB" dirty="0"/>
              <a:t>Crystal radio receivers had their limitations in signal sensitivity and selectivity with weak audio, now replaced by superheterodyne frequency selection systems and software defined radios</a:t>
            </a:r>
          </a:p>
        </p:txBody>
      </p:sp>
    </p:spTree>
    <p:extLst>
      <p:ext uri="{BB962C8B-B14F-4D97-AF65-F5344CB8AC3E}">
        <p14:creationId xmlns:p14="http://schemas.microsoft.com/office/powerpoint/2010/main" val="533817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5180-31E8-4B2D-9ECB-B0F21E4B4FB2}"/>
              </a:ext>
            </a:extLst>
          </p:cNvPr>
          <p:cNvSpPr>
            <a:spLocks noGrp="1"/>
          </p:cNvSpPr>
          <p:nvPr>
            <p:ph type="title"/>
          </p:nvPr>
        </p:nvSpPr>
        <p:spPr/>
        <p:txBody>
          <a:bodyPr/>
          <a:lstStyle/>
          <a:p>
            <a:pPr algn="ctr"/>
            <a:r>
              <a:rPr lang="en-GB" dirty="0"/>
              <a:t>Crystal Radio Receiver</a:t>
            </a:r>
          </a:p>
        </p:txBody>
      </p:sp>
      <p:pic>
        <p:nvPicPr>
          <p:cNvPr id="2050" name="Picture 2">
            <a:extLst>
              <a:ext uri="{FF2B5EF4-FFF2-40B4-BE49-F238E27FC236}">
                <a16:creationId xmlns:a16="http://schemas.microsoft.com/office/drawing/2014/main" id="{B98CFDD8-A07E-4D96-B93C-451DA62EB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74452" y="2353468"/>
            <a:ext cx="527934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4961DFE-B53F-41CD-8AAA-2529AFF23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268" y="2353469"/>
            <a:ext cx="2995869" cy="44720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BB36C8-2042-4C65-B86C-44AF40B838D3}"/>
              </a:ext>
            </a:extLst>
          </p:cNvPr>
          <p:cNvSpPr txBox="1"/>
          <p:nvPr/>
        </p:nvSpPr>
        <p:spPr>
          <a:xfrm>
            <a:off x="3199817" y="2040628"/>
            <a:ext cx="1497935" cy="461665"/>
          </a:xfrm>
          <a:prstGeom prst="rect">
            <a:avLst/>
          </a:prstGeom>
          <a:noFill/>
        </p:spPr>
        <p:txBody>
          <a:bodyPr wrap="square" rtlCol="0">
            <a:spAutoFit/>
          </a:bodyPr>
          <a:lstStyle/>
          <a:p>
            <a:r>
              <a:rPr lang="en-GB" sz="2400" dirty="0"/>
              <a:t>Untuned</a:t>
            </a:r>
          </a:p>
        </p:txBody>
      </p:sp>
      <p:sp>
        <p:nvSpPr>
          <p:cNvPr id="5" name="TextBox 4">
            <a:extLst>
              <a:ext uri="{FF2B5EF4-FFF2-40B4-BE49-F238E27FC236}">
                <a16:creationId xmlns:a16="http://schemas.microsoft.com/office/drawing/2014/main" id="{1E54EF15-75A5-4713-9C3D-6F2310E3CDBC}"/>
              </a:ext>
            </a:extLst>
          </p:cNvPr>
          <p:cNvSpPr txBox="1"/>
          <p:nvPr/>
        </p:nvSpPr>
        <p:spPr>
          <a:xfrm>
            <a:off x="6621440" y="2122635"/>
            <a:ext cx="1048620" cy="461665"/>
          </a:xfrm>
          <a:prstGeom prst="rect">
            <a:avLst/>
          </a:prstGeom>
          <a:noFill/>
        </p:spPr>
        <p:txBody>
          <a:bodyPr wrap="square" rtlCol="0">
            <a:spAutoFit/>
          </a:bodyPr>
          <a:lstStyle/>
          <a:p>
            <a:r>
              <a:rPr lang="en-GB" sz="2400" dirty="0"/>
              <a:t>Tuned</a:t>
            </a:r>
          </a:p>
        </p:txBody>
      </p:sp>
    </p:spTree>
    <p:extLst>
      <p:ext uri="{BB962C8B-B14F-4D97-AF65-F5344CB8AC3E}">
        <p14:creationId xmlns:p14="http://schemas.microsoft.com/office/powerpoint/2010/main" val="1748848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A558-2F67-418E-A48B-AEA4457B4E42}"/>
              </a:ext>
            </a:extLst>
          </p:cNvPr>
          <p:cNvSpPr>
            <a:spLocks noGrp="1"/>
          </p:cNvSpPr>
          <p:nvPr>
            <p:ph type="title"/>
          </p:nvPr>
        </p:nvSpPr>
        <p:spPr/>
        <p:txBody>
          <a:bodyPr/>
          <a:lstStyle/>
          <a:p>
            <a:pPr algn="ctr"/>
            <a:r>
              <a:rPr lang="en-GB" dirty="0"/>
              <a:t>Crystal Radio Receiver</a:t>
            </a:r>
          </a:p>
        </p:txBody>
      </p:sp>
      <p:pic>
        <p:nvPicPr>
          <p:cNvPr id="4" name="Content Placeholder 3">
            <a:extLst>
              <a:ext uri="{FF2B5EF4-FFF2-40B4-BE49-F238E27FC236}">
                <a16:creationId xmlns:a16="http://schemas.microsoft.com/office/drawing/2014/main" id="{DEDE3A24-B4CE-444A-AB9E-7354BA66A9EC}"/>
              </a:ext>
            </a:extLst>
          </p:cNvPr>
          <p:cNvPicPr>
            <a:picLocks noGrp="1" noChangeAspect="1"/>
          </p:cNvPicPr>
          <p:nvPr>
            <p:ph idx="1"/>
          </p:nvPr>
        </p:nvPicPr>
        <p:blipFill>
          <a:blip r:embed="rId3"/>
          <a:stretch>
            <a:fillRect/>
          </a:stretch>
        </p:blipFill>
        <p:spPr>
          <a:xfrm>
            <a:off x="2030831" y="1825625"/>
            <a:ext cx="8130337" cy="4351338"/>
          </a:xfrm>
          <a:prstGeom prst="rect">
            <a:avLst/>
          </a:prstGeom>
        </p:spPr>
      </p:pic>
    </p:spTree>
    <p:extLst>
      <p:ext uri="{BB962C8B-B14F-4D97-AF65-F5344CB8AC3E}">
        <p14:creationId xmlns:p14="http://schemas.microsoft.com/office/powerpoint/2010/main" val="2951428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77A4-7AD0-4DEA-B188-6BCDC263AB76}"/>
              </a:ext>
            </a:extLst>
          </p:cNvPr>
          <p:cNvSpPr>
            <a:spLocks noGrp="1"/>
          </p:cNvSpPr>
          <p:nvPr>
            <p:ph type="title"/>
          </p:nvPr>
        </p:nvSpPr>
        <p:spPr/>
        <p:txBody>
          <a:bodyPr/>
          <a:lstStyle/>
          <a:p>
            <a:pPr algn="ctr"/>
            <a:r>
              <a:rPr lang="en-GB" dirty="0"/>
              <a:t>Vatican Radio</a:t>
            </a:r>
          </a:p>
        </p:txBody>
      </p:sp>
      <p:sp>
        <p:nvSpPr>
          <p:cNvPr id="3" name="Content Placeholder 2">
            <a:extLst>
              <a:ext uri="{FF2B5EF4-FFF2-40B4-BE49-F238E27FC236}">
                <a16:creationId xmlns:a16="http://schemas.microsoft.com/office/drawing/2014/main" id="{11E5DF2B-FFCE-4E80-B5EF-D12B6CAD1D84}"/>
              </a:ext>
            </a:extLst>
          </p:cNvPr>
          <p:cNvSpPr>
            <a:spLocks noGrp="1"/>
          </p:cNvSpPr>
          <p:nvPr>
            <p:ph idx="1"/>
          </p:nvPr>
        </p:nvSpPr>
        <p:spPr/>
        <p:txBody>
          <a:bodyPr>
            <a:normAutofit fontScale="85000" lnSpcReduction="10000"/>
          </a:bodyPr>
          <a:lstStyle/>
          <a:p>
            <a:r>
              <a:rPr lang="en-GB" dirty="0"/>
              <a:t>Set up in 1931 by Guglielmo Marconi, the first signal that was sent out from Vatican Radio on Feb. 12, 1931, was however in Morse code with the callsign HVJ on two shortwave frequencies using 10 kilowatts (kW) of power, a year before the establishment of the BBC World Service </a:t>
            </a:r>
          </a:p>
          <a:p>
            <a:r>
              <a:rPr lang="en-GB" dirty="0"/>
              <a:t>This was followed by Marconi speaking in Italian: ‘I have the highest honour of announcing that in only a matter of seconds the Supreme Pontiff, Pope Pius XI, will inaugurate the Radio Station of Vatican City State. The electric radio waves will carry to all the world his words of peace and blessing.’</a:t>
            </a:r>
          </a:p>
          <a:p>
            <a:r>
              <a:rPr lang="en-GB" dirty="0"/>
              <a:t>The inaugural speech was in Latin, starting with "Omni </a:t>
            </a:r>
            <a:r>
              <a:rPr lang="en-GB" dirty="0" err="1"/>
              <a:t>creaturae</a:t>
            </a:r>
            <a:r>
              <a:rPr lang="en-GB" dirty="0"/>
              <a:t>“; since its inception, Vatican Radio has been maintained by the Jesuit Order and preserved its independence during the rise of Fascist Italy and Nazi Germany</a:t>
            </a:r>
          </a:p>
          <a:p>
            <a:r>
              <a:rPr lang="en-GB" dirty="0"/>
              <a:t>Following the outbreak of World War II Vatican Radio broadcast the news that Poles and Jews were being rounded up and forced into ghettos</a:t>
            </a:r>
          </a:p>
        </p:txBody>
      </p:sp>
    </p:spTree>
    <p:extLst>
      <p:ext uri="{BB962C8B-B14F-4D97-AF65-F5344CB8AC3E}">
        <p14:creationId xmlns:p14="http://schemas.microsoft.com/office/powerpoint/2010/main" val="117168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C9EC-8951-4A54-BE88-44602F9D1EF0}"/>
              </a:ext>
            </a:extLst>
          </p:cNvPr>
          <p:cNvSpPr>
            <a:spLocks noGrp="1"/>
          </p:cNvSpPr>
          <p:nvPr>
            <p:ph type="title"/>
          </p:nvPr>
        </p:nvSpPr>
        <p:spPr/>
        <p:txBody>
          <a:bodyPr/>
          <a:lstStyle/>
          <a:p>
            <a:pPr algn="ctr"/>
            <a:r>
              <a:rPr lang="en-GB" dirty="0"/>
              <a:t>The Young Marconi</a:t>
            </a:r>
          </a:p>
        </p:txBody>
      </p:sp>
      <p:sp>
        <p:nvSpPr>
          <p:cNvPr id="3" name="Content Placeholder 2">
            <a:extLst>
              <a:ext uri="{FF2B5EF4-FFF2-40B4-BE49-F238E27FC236}">
                <a16:creationId xmlns:a16="http://schemas.microsoft.com/office/drawing/2014/main" id="{ACCDDC69-A89D-46AC-AE5F-0C6683A91C87}"/>
              </a:ext>
            </a:extLst>
          </p:cNvPr>
          <p:cNvSpPr>
            <a:spLocks noGrp="1"/>
          </p:cNvSpPr>
          <p:nvPr>
            <p:ph idx="1"/>
          </p:nvPr>
        </p:nvSpPr>
        <p:spPr/>
        <p:txBody>
          <a:bodyPr>
            <a:normAutofit fontScale="85000" lnSpcReduction="10000"/>
          </a:bodyPr>
          <a:lstStyle/>
          <a:p>
            <a:r>
              <a:rPr lang="en-GB" dirty="0"/>
              <a:t>Wireless telegraphy was not a new idea; numerous investigators and inventors had been exploring wireless telegraph technologies and even building systems using electromagnetic induction and optical (light) signalling for over 50 years, but none had proven technically and commercially successful</a:t>
            </a:r>
          </a:p>
          <a:p>
            <a:r>
              <a:rPr lang="en-GB" dirty="0"/>
              <a:t>A relatively new development came from Heinrich Hertz, who, in 1888, demonstrated that one could produce and detect electromagnetic radiation, which became known as "Hertzian" waves, and is generally referred to as radio waves now measured in frequency cycles per second, or Hertz</a:t>
            </a:r>
          </a:p>
          <a:p>
            <a:r>
              <a:rPr lang="en-GB" dirty="0"/>
              <a:t>There was a great deal of interest in radio waves in the physics community, but this interest was in the scientific phenomenon, not in its potential as a communication method; generally radio waves were looked upon as an invisible form of light that could only travel along a line of sight path, limiting its range to the visual horizon like existing forms of visual signalling</a:t>
            </a:r>
          </a:p>
        </p:txBody>
      </p:sp>
    </p:spTree>
    <p:extLst>
      <p:ext uri="{BB962C8B-B14F-4D97-AF65-F5344CB8AC3E}">
        <p14:creationId xmlns:p14="http://schemas.microsoft.com/office/powerpoint/2010/main" val="294712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4863-CEB3-41C2-81FF-399E15D39406}"/>
              </a:ext>
            </a:extLst>
          </p:cNvPr>
          <p:cNvSpPr>
            <a:spLocks noGrp="1"/>
          </p:cNvSpPr>
          <p:nvPr>
            <p:ph type="title"/>
          </p:nvPr>
        </p:nvSpPr>
        <p:spPr/>
        <p:txBody>
          <a:bodyPr/>
          <a:lstStyle/>
          <a:p>
            <a:pPr algn="ctr"/>
            <a:r>
              <a:rPr lang="en-GB" dirty="0"/>
              <a:t>Inauguration of Vatican Radio</a:t>
            </a:r>
          </a:p>
        </p:txBody>
      </p:sp>
      <p:pic>
        <p:nvPicPr>
          <p:cNvPr id="4" name="Content Placeholder 3">
            <a:extLst>
              <a:ext uri="{FF2B5EF4-FFF2-40B4-BE49-F238E27FC236}">
                <a16:creationId xmlns:a16="http://schemas.microsoft.com/office/drawing/2014/main" id="{43107FA1-A50F-416A-9EC6-5B753BF30EDA}"/>
              </a:ext>
            </a:extLst>
          </p:cNvPr>
          <p:cNvPicPr>
            <a:picLocks noGrp="1" noChangeAspect="1"/>
          </p:cNvPicPr>
          <p:nvPr>
            <p:ph idx="1"/>
          </p:nvPr>
        </p:nvPicPr>
        <p:blipFill>
          <a:blip r:embed="rId3"/>
          <a:stretch>
            <a:fillRect/>
          </a:stretch>
        </p:blipFill>
        <p:spPr>
          <a:xfrm>
            <a:off x="1692373" y="1904283"/>
            <a:ext cx="2809575" cy="4351338"/>
          </a:xfrm>
          <a:prstGeom prst="rect">
            <a:avLst/>
          </a:prstGeom>
        </p:spPr>
      </p:pic>
      <p:pic>
        <p:nvPicPr>
          <p:cNvPr id="5" name="Picture 4">
            <a:extLst>
              <a:ext uri="{FF2B5EF4-FFF2-40B4-BE49-F238E27FC236}">
                <a16:creationId xmlns:a16="http://schemas.microsoft.com/office/drawing/2014/main" id="{FD68D482-160F-47CA-BA7B-1E7F185BB50D}"/>
              </a:ext>
            </a:extLst>
          </p:cNvPr>
          <p:cNvPicPr>
            <a:picLocks noChangeAspect="1"/>
          </p:cNvPicPr>
          <p:nvPr/>
        </p:nvPicPr>
        <p:blipFill>
          <a:blip r:embed="rId4"/>
          <a:stretch>
            <a:fillRect/>
          </a:stretch>
        </p:blipFill>
        <p:spPr>
          <a:xfrm>
            <a:off x="4731927" y="1724102"/>
            <a:ext cx="5826016" cy="4351338"/>
          </a:xfrm>
          <a:prstGeom prst="rect">
            <a:avLst/>
          </a:prstGeom>
        </p:spPr>
      </p:pic>
    </p:spTree>
    <p:extLst>
      <p:ext uri="{BB962C8B-B14F-4D97-AF65-F5344CB8AC3E}">
        <p14:creationId xmlns:p14="http://schemas.microsoft.com/office/powerpoint/2010/main" val="3252634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DB54F-B04D-4F7E-83AC-0DB51617348C}"/>
              </a:ext>
            </a:extLst>
          </p:cNvPr>
          <p:cNvSpPr>
            <a:spLocks noGrp="1"/>
          </p:cNvSpPr>
          <p:nvPr>
            <p:ph type="title"/>
          </p:nvPr>
        </p:nvSpPr>
        <p:spPr/>
        <p:txBody>
          <a:bodyPr/>
          <a:lstStyle/>
          <a:p>
            <a:pPr algn="ctr"/>
            <a:r>
              <a:rPr lang="en-GB" dirty="0"/>
              <a:t>Louis Varney – G5RV</a:t>
            </a:r>
          </a:p>
        </p:txBody>
      </p:sp>
      <p:sp>
        <p:nvSpPr>
          <p:cNvPr id="3" name="Content Placeholder 2">
            <a:extLst>
              <a:ext uri="{FF2B5EF4-FFF2-40B4-BE49-F238E27FC236}">
                <a16:creationId xmlns:a16="http://schemas.microsoft.com/office/drawing/2014/main" id="{4DFC40CE-931E-4E40-B2C2-AE71504F836D}"/>
              </a:ext>
            </a:extLst>
          </p:cNvPr>
          <p:cNvSpPr>
            <a:spLocks noGrp="1"/>
          </p:cNvSpPr>
          <p:nvPr>
            <p:ph idx="1"/>
          </p:nvPr>
        </p:nvSpPr>
        <p:spPr/>
        <p:txBody>
          <a:bodyPr>
            <a:normAutofit fontScale="77500" lnSpcReduction="20000"/>
          </a:bodyPr>
          <a:lstStyle/>
          <a:p>
            <a:r>
              <a:rPr lang="en-GB" dirty="0"/>
              <a:t>Louis Varney (1911 -2000) was a ‘Technical Representative’ for the Marconi company, and had shaken the hand of Guglielmo Marconi, and was a prolific radio amateur who lived in Burgess Hill until his death</a:t>
            </a:r>
          </a:p>
          <a:p>
            <a:r>
              <a:rPr lang="en-GB" dirty="0"/>
              <a:t>He is the inventor of one of the most commonly used amateur radio antennas, the G5RV using wire and ladder line, and held 60 amateur radio call signs (including G5RV) and was the Life President of the Mid Sussex Amateur Radio Society for 23 years</a:t>
            </a:r>
          </a:p>
          <a:p>
            <a:r>
              <a:rPr lang="en-GB" dirty="0"/>
              <a:t>Louis Varney came between a hair’s breadth of inadvertently purchasing the original Marconi kite used in Newfoundland, that had been stored at the company’s premises in Chelmsford</a:t>
            </a:r>
          </a:p>
          <a:p>
            <a:r>
              <a:rPr lang="en-GB" dirty="0"/>
              <a:t>G5RV was in Lydd operating a ‘Y’ station during WWII; the Marconi Company helped the military and government services to monitor enemy stations ashore and afloat and in localising and providing code that could be decrypted by Bletchley Park</a:t>
            </a:r>
          </a:p>
          <a:p>
            <a:r>
              <a:rPr lang="en-GB" dirty="0"/>
              <a:t>More details are given on the websites </a:t>
            </a:r>
            <a:r>
              <a:rPr lang="en-GB" dirty="0">
                <a:hlinkClick r:id="rId3"/>
              </a:rPr>
              <a:t>http://www.msars.org.uk/</a:t>
            </a:r>
            <a:r>
              <a:rPr lang="en-GB" dirty="0"/>
              <a:t> and </a:t>
            </a:r>
            <a:r>
              <a:rPr lang="en-GB" dirty="0">
                <a:hlinkClick r:id="rId4"/>
              </a:rPr>
              <a:t>Chelmsford Amateur Radio Society (CARS), Essex, UK, G0MWT / GX0MWT</a:t>
            </a:r>
            <a:r>
              <a:rPr lang="en-GB" dirty="0"/>
              <a:t>, many thanks to G0WGP, and M5AKA</a:t>
            </a:r>
          </a:p>
        </p:txBody>
      </p:sp>
    </p:spTree>
    <p:extLst>
      <p:ext uri="{BB962C8B-B14F-4D97-AF65-F5344CB8AC3E}">
        <p14:creationId xmlns:p14="http://schemas.microsoft.com/office/powerpoint/2010/main" val="373973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6660-1F28-4769-AC58-608D4768D400}"/>
              </a:ext>
            </a:extLst>
          </p:cNvPr>
          <p:cNvSpPr>
            <a:spLocks noGrp="1"/>
          </p:cNvSpPr>
          <p:nvPr>
            <p:ph type="title"/>
          </p:nvPr>
        </p:nvSpPr>
        <p:spPr/>
        <p:txBody>
          <a:bodyPr/>
          <a:lstStyle/>
          <a:p>
            <a:pPr algn="ctr"/>
            <a:r>
              <a:rPr lang="en-GB" dirty="0"/>
              <a:t>Louis Varney – G5RV</a:t>
            </a:r>
          </a:p>
        </p:txBody>
      </p:sp>
      <p:pic>
        <p:nvPicPr>
          <p:cNvPr id="5" name="Content Placeholder 4" descr="A picture containing person, man, sitting, photo&#10;&#10;Description automatically generated">
            <a:extLst>
              <a:ext uri="{FF2B5EF4-FFF2-40B4-BE49-F238E27FC236}">
                <a16:creationId xmlns:a16="http://schemas.microsoft.com/office/drawing/2014/main" id="{6C34028D-7BA6-44A1-8644-ED1B905550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5469" y="1383174"/>
            <a:ext cx="6483329" cy="5385346"/>
          </a:xfrm>
        </p:spPr>
      </p:pic>
    </p:spTree>
    <p:extLst>
      <p:ext uri="{BB962C8B-B14F-4D97-AF65-F5344CB8AC3E}">
        <p14:creationId xmlns:p14="http://schemas.microsoft.com/office/powerpoint/2010/main" val="2097193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6838-3AA2-406F-BF90-93A9C152F186}"/>
              </a:ext>
            </a:extLst>
          </p:cNvPr>
          <p:cNvSpPr>
            <a:spLocks noGrp="1"/>
          </p:cNvSpPr>
          <p:nvPr>
            <p:ph type="title"/>
          </p:nvPr>
        </p:nvSpPr>
        <p:spPr/>
        <p:txBody>
          <a:bodyPr/>
          <a:lstStyle/>
          <a:p>
            <a:pPr algn="ctr"/>
            <a:r>
              <a:rPr lang="en-GB" dirty="0"/>
              <a:t>Louis Varney, ‘Y’ Station Operator</a:t>
            </a:r>
            <a:br>
              <a:rPr lang="en-GB" dirty="0"/>
            </a:br>
            <a:r>
              <a:rPr lang="en-GB" dirty="0"/>
              <a:t>(Lydd, 2</a:t>
            </a:r>
            <a:r>
              <a:rPr lang="en-GB" baseline="30000" dirty="0"/>
              <a:t>nd</a:t>
            </a:r>
            <a:r>
              <a:rPr lang="en-GB" dirty="0"/>
              <a:t> left)</a:t>
            </a:r>
          </a:p>
        </p:txBody>
      </p:sp>
      <p:pic>
        <p:nvPicPr>
          <p:cNvPr id="3074" name="Picture 2">
            <a:extLst>
              <a:ext uri="{FF2B5EF4-FFF2-40B4-BE49-F238E27FC236}">
                <a16:creationId xmlns:a16="http://schemas.microsoft.com/office/drawing/2014/main" id="{3338FB62-065C-4289-831B-3CAECEBEF3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22106" y="1690688"/>
            <a:ext cx="7147787" cy="533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51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E1DD-9365-4CD9-ACA8-28C9A1240E8B}"/>
              </a:ext>
            </a:extLst>
          </p:cNvPr>
          <p:cNvSpPr>
            <a:spLocks noGrp="1"/>
          </p:cNvSpPr>
          <p:nvPr>
            <p:ph type="title"/>
          </p:nvPr>
        </p:nvSpPr>
        <p:spPr/>
        <p:txBody>
          <a:bodyPr/>
          <a:lstStyle/>
          <a:p>
            <a:pPr algn="ctr"/>
            <a:r>
              <a:rPr lang="en-GB" dirty="0"/>
              <a:t>Marconi’s Married Life</a:t>
            </a:r>
          </a:p>
        </p:txBody>
      </p:sp>
      <p:sp>
        <p:nvSpPr>
          <p:cNvPr id="3" name="Content Placeholder 2">
            <a:extLst>
              <a:ext uri="{FF2B5EF4-FFF2-40B4-BE49-F238E27FC236}">
                <a16:creationId xmlns:a16="http://schemas.microsoft.com/office/drawing/2014/main" id="{B30CC8DE-E4E1-4464-AAE0-71EA9692FE2A}"/>
              </a:ext>
            </a:extLst>
          </p:cNvPr>
          <p:cNvSpPr>
            <a:spLocks noGrp="1"/>
          </p:cNvSpPr>
          <p:nvPr>
            <p:ph idx="1"/>
          </p:nvPr>
        </p:nvSpPr>
        <p:spPr/>
        <p:txBody>
          <a:bodyPr>
            <a:normAutofit fontScale="85000" lnSpcReduction="20000"/>
          </a:bodyPr>
          <a:lstStyle/>
          <a:p>
            <a:r>
              <a:rPr lang="en-GB" dirty="0"/>
              <a:t>Marconi married Beatrice O'Brien in 1905 and spent their honeymoon on </a:t>
            </a:r>
            <a:r>
              <a:rPr lang="en-GB" dirty="0" err="1"/>
              <a:t>Brownsea</a:t>
            </a:r>
            <a:r>
              <a:rPr lang="en-GB" dirty="0"/>
              <a:t> Island where he had conducted many radiotelegraphic experiments, owned by their friends the van </a:t>
            </a:r>
            <a:r>
              <a:rPr lang="en-GB" dirty="0" err="1"/>
              <a:t>Raalte</a:t>
            </a:r>
            <a:r>
              <a:rPr lang="en-GB" dirty="0"/>
              <a:t> family, and had three daughters and a son who became the 2nd Marchese Marconi</a:t>
            </a:r>
          </a:p>
          <a:p>
            <a:r>
              <a:rPr lang="en-GB" dirty="0"/>
              <a:t>In 1913 the </a:t>
            </a:r>
            <a:r>
              <a:rPr lang="en-GB" dirty="0" err="1"/>
              <a:t>Marconis</a:t>
            </a:r>
            <a:r>
              <a:rPr lang="en-GB" dirty="0"/>
              <a:t> returned to Italy and became part of Rome society but divorced in 1927 so he could marry the much younger Maria Cristina </a:t>
            </a:r>
            <a:r>
              <a:rPr lang="en-GB" dirty="0" err="1"/>
              <a:t>Bezzi</a:t>
            </a:r>
            <a:r>
              <a:rPr lang="en-GB" dirty="0"/>
              <a:t>-Scali To marry his second wife he had to be confirmed in the Catholic faith and became a devout member; he had been baptised Catholic but brought up as a member of the Anglican Church; he set-up Vatican Radio in 1933</a:t>
            </a:r>
          </a:p>
          <a:p>
            <a:r>
              <a:rPr lang="en-GB" dirty="0"/>
              <a:t>They had one daughter, Maria </a:t>
            </a:r>
            <a:r>
              <a:rPr lang="en-GB" dirty="0" err="1"/>
              <a:t>Elettra</a:t>
            </a:r>
            <a:r>
              <a:rPr lang="en-GB" dirty="0"/>
              <a:t> Elena Anna (born 1930), for unknown reasons Marconi left his entire fortune to his second wife and their only child, and nothing to the children of his first marriage; </a:t>
            </a:r>
            <a:r>
              <a:rPr lang="en-GB" dirty="0" err="1"/>
              <a:t>Elettra</a:t>
            </a:r>
            <a:r>
              <a:rPr lang="en-GB" dirty="0"/>
              <a:t> was also the name of his yacht which he used in some of his early sea experiments</a:t>
            </a:r>
          </a:p>
          <a:p>
            <a:r>
              <a:rPr lang="en-GB" dirty="0"/>
              <a:t>His daughter became known as Princess </a:t>
            </a:r>
            <a:r>
              <a:rPr lang="en-GB" dirty="0" err="1"/>
              <a:t>Elettra</a:t>
            </a:r>
            <a:r>
              <a:rPr lang="en-GB" dirty="0"/>
              <a:t>, as her father had been elevated to marquess i</a:t>
            </a:r>
            <a:r>
              <a:rPr lang="en-GB" b="0" i="0" dirty="0">
                <a:solidFill>
                  <a:srgbClr val="202122"/>
                </a:solidFill>
                <a:effectLst/>
                <a:latin typeface="Arial" panose="020B0604020202020204" pitchFamily="34" charset="0"/>
              </a:rPr>
              <a:t>n 1929 by King Victor Emmanuel III</a:t>
            </a:r>
            <a:endParaRPr lang="en-GB" dirty="0"/>
          </a:p>
          <a:p>
            <a:endParaRPr lang="en-GB" dirty="0"/>
          </a:p>
        </p:txBody>
      </p:sp>
    </p:spTree>
    <p:extLst>
      <p:ext uri="{BB962C8B-B14F-4D97-AF65-F5344CB8AC3E}">
        <p14:creationId xmlns:p14="http://schemas.microsoft.com/office/powerpoint/2010/main" val="2925237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337B-BFA8-4C18-9A10-C607BE12FCCF}"/>
              </a:ext>
            </a:extLst>
          </p:cNvPr>
          <p:cNvSpPr>
            <a:spLocks noGrp="1"/>
          </p:cNvSpPr>
          <p:nvPr>
            <p:ph type="title"/>
          </p:nvPr>
        </p:nvSpPr>
        <p:spPr/>
        <p:txBody>
          <a:bodyPr/>
          <a:lstStyle/>
          <a:p>
            <a:pPr algn="ctr"/>
            <a:r>
              <a:rPr lang="en-GB" dirty="0"/>
              <a:t>Marconi’s Personal Life</a:t>
            </a:r>
          </a:p>
        </p:txBody>
      </p:sp>
      <p:sp>
        <p:nvSpPr>
          <p:cNvPr id="3" name="Content Placeholder 2">
            <a:extLst>
              <a:ext uri="{FF2B5EF4-FFF2-40B4-BE49-F238E27FC236}">
                <a16:creationId xmlns:a16="http://schemas.microsoft.com/office/drawing/2014/main" id="{FB9860C6-D707-4A22-8049-2B6C037EEFE7}"/>
              </a:ext>
            </a:extLst>
          </p:cNvPr>
          <p:cNvSpPr>
            <a:spLocks noGrp="1"/>
          </p:cNvSpPr>
          <p:nvPr>
            <p:ph idx="1"/>
          </p:nvPr>
        </p:nvSpPr>
        <p:spPr>
          <a:xfrm>
            <a:off x="838200" y="1441938"/>
            <a:ext cx="10515600" cy="5125916"/>
          </a:xfrm>
        </p:spPr>
        <p:txBody>
          <a:bodyPr>
            <a:normAutofit fontScale="70000" lnSpcReduction="20000"/>
          </a:bodyPr>
          <a:lstStyle/>
          <a:p>
            <a:endParaRPr lang="en-GB" dirty="0"/>
          </a:p>
          <a:p>
            <a:r>
              <a:rPr lang="en-GB" dirty="0"/>
              <a:t>In 1914, Marconi was made a Senator in the Senate of the Kingdom of Italy and appointed Honorary Knight Grand Cross of the Royal Victorian Order in the UK; as Italy joined the Allies during World War I, Marconi was placed in charge of the Italian military's radio service and attained the rank of lieutenant in the Royal Italian Army and of commander in the Regia Marina </a:t>
            </a:r>
          </a:p>
          <a:p>
            <a:r>
              <a:rPr lang="en-GB" dirty="0"/>
              <a:t>While helping to develop microwave technology, Marconi suffered nine heart attacks in the span of 3 years preceding his death and died in Rome on 20 July 1937 at age 63, following the ninth, fatal, heart attack, and Italy held a state funeral for him</a:t>
            </a:r>
          </a:p>
          <a:p>
            <a:r>
              <a:rPr lang="en-GB" dirty="0"/>
              <a:t>As a tribute, shops on the street where he lived were "Closed for national mourning“, and at 6 pm the next day, the time designated for the funeral, all BBC transmitters and wireless Post Office transmitters in the British Isles observed two minutes of silence in his honour; the British Post Office also sent a message requesting that all broadcasting ships honour Marconi with two minutes of broadcasting silence as well, his remains are housed in the Villa </a:t>
            </a:r>
            <a:r>
              <a:rPr lang="en-GB" dirty="0" err="1"/>
              <a:t>Griffone</a:t>
            </a:r>
            <a:r>
              <a:rPr lang="en-GB" dirty="0"/>
              <a:t> at </a:t>
            </a:r>
            <a:r>
              <a:rPr lang="en-GB" dirty="0" err="1"/>
              <a:t>Sasso</a:t>
            </a:r>
            <a:r>
              <a:rPr lang="en-GB" dirty="0"/>
              <a:t> Marconi, Emilia-Romagna, which assumed that name in his honour in 1938</a:t>
            </a:r>
          </a:p>
          <a:p>
            <a:r>
              <a:rPr lang="en-GB" dirty="0"/>
              <a:t>In 1943, Marconi's elegant sailing yacht and floating laboratory, the </a:t>
            </a:r>
            <a:r>
              <a:rPr lang="en-GB" dirty="0" err="1"/>
              <a:t>Elettra</a:t>
            </a:r>
            <a:r>
              <a:rPr lang="en-GB" dirty="0"/>
              <a:t>, was commandeered and re-fitted as a warship by the German Navy, but was sunk by the RAF on 22 January 1944; efforts were made after the war to retrieve the historic wreckage, but was abandoned, leading to parts being distributed to Italian museums; Guglielmo Marconi e </a:t>
            </a:r>
            <a:r>
              <a:rPr lang="en-GB" dirty="0" err="1"/>
              <a:t>l'Elettra</a:t>
            </a:r>
            <a:r>
              <a:rPr lang="en-GB" dirty="0"/>
              <a:t> 2:26 </a:t>
            </a:r>
            <a:r>
              <a:rPr lang="en-GB" dirty="0">
                <a:hlinkClick r:id="rId3"/>
              </a:rPr>
              <a:t>https://www.youtube.com/watch?v=1Uc79Yq8-qg</a:t>
            </a:r>
            <a:r>
              <a:rPr lang="en-GB" dirty="0"/>
              <a:t> worth watching even in Italian</a:t>
            </a:r>
          </a:p>
          <a:p>
            <a:endParaRPr lang="en-GB" dirty="0"/>
          </a:p>
          <a:p>
            <a:endParaRPr lang="en-GB" dirty="0"/>
          </a:p>
        </p:txBody>
      </p:sp>
    </p:spTree>
    <p:extLst>
      <p:ext uri="{BB962C8B-B14F-4D97-AF65-F5344CB8AC3E}">
        <p14:creationId xmlns:p14="http://schemas.microsoft.com/office/powerpoint/2010/main" val="2382893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845F-0BB9-43C3-AB6F-5CE8CCF5B66E}"/>
              </a:ext>
            </a:extLst>
          </p:cNvPr>
          <p:cNvSpPr>
            <a:spLocks noGrp="1"/>
          </p:cNvSpPr>
          <p:nvPr>
            <p:ph type="title"/>
          </p:nvPr>
        </p:nvSpPr>
        <p:spPr/>
        <p:txBody>
          <a:bodyPr/>
          <a:lstStyle/>
          <a:p>
            <a:pPr algn="ctr"/>
            <a:r>
              <a:rPr lang="en-GB" dirty="0"/>
              <a:t>The Italian State Funeral of Marconi</a:t>
            </a:r>
          </a:p>
        </p:txBody>
      </p:sp>
      <p:pic>
        <p:nvPicPr>
          <p:cNvPr id="4" name="Content Placeholder 3">
            <a:extLst>
              <a:ext uri="{FF2B5EF4-FFF2-40B4-BE49-F238E27FC236}">
                <a16:creationId xmlns:a16="http://schemas.microsoft.com/office/drawing/2014/main" id="{99EA5EFE-C8DF-4FAA-B7E9-D2386FD68BA5}"/>
              </a:ext>
            </a:extLst>
          </p:cNvPr>
          <p:cNvPicPr>
            <a:picLocks noGrp="1" noChangeAspect="1"/>
          </p:cNvPicPr>
          <p:nvPr>
            <p:ph idx="1"/>
          </p:nvPr>
        </p:nvPicPr>
        <p:blipFill>
          <a:blip r:embed="rId3"/>
          <a:stretch>
            <a:fillRect/>
          </a:stretch>
        </p:blipFill>
        <p:spPr>
          <a:xfrm>
            <a:off x="1463014" y="1441204"/>
            <a:ext cx="6815747" cy="5051671"/>
          </a:xfrm>
          <a:prstGeom prst="rect">
            <a:avLst/>
          </a:prstGeom>
        </p:spPr>
      </p:pic>
      <p:sp>
        <p:nvSpPr>
          <p:cNvPr id="8" name="TextBox 7">
            <a:extLst>
              <a:ext uri="{FF2B5EF4-FFF2-40B4-BE49-F238E27FC236}">
                <a16:creationId xmlns:a16="http://schemas.microsoft.com/office/drawing/2014/main" id="{C8A8C959-03F3-413C-88F0-EF9D88588E0E}"/>
              </a:ext>
            </a:extLst>
          </p:cNvPr>
          <p:cNvSpPr txBox="1"/>
          <p:nvPr/>
        </p:nvSpPr>
        <p:spPr>
          <a:xfrm>
            <a:off x="5638800" y="2974258"/>
            <a:ext cx="914400" cy="914400"/>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B94E9331-8888-4695-916E-2CF5120FB2FD}"/>
              </a:ext>
            </a:extLst>
          </p:cNvPr>
          <p:cNvSpPr txBox="1"/>
          <p:nvPr/>
        </p:nvSpPr>
        <p:spPr>
          <a:xfrm>
            <a:off x="5638800" y="2974258"/>
            <a:ext cx="914400" cy="914400"/>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4197BE30-9D47-448E-992F-B7D1970F584F}"/>
              </a:ext>
            </a:extLst>
          </p:cNvPr>
          <p:cNvSpPr txBox="1"/>
          <p:nvPr/>
        </p:nvSpPr>
        <p:spPr>
          <a:xfrm>
            <a:off x="8534400" y="1875273"/>
            <a:ext cx="3097162" cy="923330"/>
          </a:xfrm>
          <a:prstGeom prst="rect">
            <a:avLst/>
          </a:prstGeom>
          <a:noFill/>
        </p:spPr>
        <p:txBody>
          <a:bodyPr wrap="square" rtlCol="0">
            <a:spAutoFit/>
          </a:bodyPr>
          <a:lstStyle/>
          <a:p>
            <a:r>
              <a:rPr lang="en-GB" dirty="0"/>
              <a:t>Funeral. Last Rites To Marconi</a:t>
            </a:r>
          </a:p>
          <a:p>
            <a:r>
              <a:rPr lang="en-GB" dirty="0">
                <a:hlinkClick r:id="rId4"/>
              </a:rPr>
              <a:t>https://www.youtube.com/watch?v=OFfAQe6HPxI</a:t>
            </a:r>
            <a:r>
              <a:rPr lang="en-GB" dirty="0"/>
              <a:t> </a:t>
            </a:r>
          </a:p>
        </p:txBody>
      </p:sp>
    </p:spTree>
    <p:extLst>
      <p:ext uri="{BB962C8B-B14F-4D97-AF65-F5344CB8AC3E}">
        <p14:creationId xmlns:p14="http://schemas.microsoft.com/office/powerpoint/2010/main" val="4213838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C75E6-0A67-4B9A-BF52-E0291362311E}"/>
              </a:ext>
            </a:extLst>
          </p:cNvPr>
          <p:cNvSpPr>
            <a:spLocks noGrp="1"/>
          </p:cNvSpPr>
          <p:nvPr>
            <p:ph type="title"/>
          </p:nvPr>
        </p:nvSpPr>
        <p:spPr/>
        <p:txBody>
          <a:bodyPr/>
          <a:lstStyle/>
          <a:p>
            <a:pPr algn="ctr"/>
            <a:r>
              <a:rPr lang="en-GB" dirty="0"/>
              <a:t>Marconi’s Political Life</a:t>
            </a:r>
          </a:p>
        </p:txBody>
      </p:sp>
      <p:sp>
        <p:nvSpPr>
          <p:cNvPr id="3" name="Content Placeholder 2">
            <a:extLst>
              <a:ext uri="{FF2B5EF4-FFF2-40B4-BE49-F238E27FC236}">
                <a16:creationId xmlns:a16="http://schemas.microsoft.com/office/drawing/2014/main" id="{C1F9524A-AD6D-422C-9C69-8826785C92E7}"/>
              </a:ext>
            </a:extLst>
          </p:cNvPr>
          <p:cNvSpPr>
            <a:spLocks noGrp="1"/>
          </p:cNvSpPr>
          <p:nvPr>
            <p:ph idx="1"/>
          </p:nvPr>
        </p:nvSpPr>
        <p:spPr/>
        <p:txBody>
          <a:bodyPr>
            <a:normAutofit lnSpcReduction="10000"/>
          </a:bodyPr>
          <a:lstStyle/>
          <a:p>
            <a:r>
              <a:rPr lang="en-GB" dirty="0"/>
              <a:t>Marconi joined the Italian Fascist party in 1923, in 1929 he was made a marquess and in 1930, Italian dictator Benito Mussolini appointed him President of the Royal Academy of Italy, which made Marconi a member of the Fascist Grand Council</a:t>
            </a:r>
          </a:p>
          <a:p>
            <a:r>
              <a:rPr lang="en-GB" dirty="0"/>
              <a:t>Marconi was an active Italian Fascist and an apologist for their ideology and actions such as the attack by Italian forces in Ethiopia; he once stated: «I reclaim the honour of being the first fascist in the field of radiotelegraphy, the first who acknowledged the utility of joining the electric rays in a bundle, as Mussolini was the first in the political field who acknowledged the necessity of merging all the healthy energies of the country into a bundle, for the greater greatness of Italy»</a:t>
            </a:r>
          </a:p>
        </p:txBody>
      </p:sp>
    </p:spTree>
    <p:extLst>
      <p:ext uri="{BB962C8B-B14F-4D97-AF65-F5344CB8AC3E}">
        <p14:creationId xmlns:p14="http://schemas.microsoft.com/office/powerpoint/2010/main" val="1640849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419D-5739-48B8-B515-E7E41BE02309}"/>
              </a:ext>
            </a:extLst>
          </p:cNvPr>
          <p:cNvSpPr>
            <a:spLocks noGrp="1"/>
          </p:cNvSpPr>
          <p:nvPr>
            <p:ph type="title"/>
          </p:nvPr>
        </p:nvSpPr>
        <p:spPr/>
        <p:txBody>
          <a:bodyPr/>
          <a:lstStyle/>
          <a:p>
            <a:pPr algn="ctr"/>
            <a:r>
              <a:rPr lang="en-GB" dirty="0"/>
              <a:t>Marconi - British or Italian ?</a:t>
            </a:r>
          </a:p>
        </p:txBody>
      </p:sp>
      <p:sp>
        <p:nvSpPr>
          <p:cNvPr id="4" name="Content Placeholder 3">
            <a:extLst>
              <a:ext uri="{FF2B5EF4-FFF2-40B4-BE49-F238E27FC236}">
                <a16:creationId xmlns:a16="http://schemas.microsoft.com/office/drawing/2014/main" id="{DCCE3239-4663-4D1F-8254-DAE3100CC1C7}"/>
              </a:ext>
            </a:extLst>
          </p:cNvPr>
          <p:cNvSpPr>
            <a:spLocks noGrp="1"/>
          </p:cNvSpPr>
          <p:nvPr>
            <p:ph idx="1"/>
          </p:nvPr>
        </p:nvSpPr>
        <p:spPr/>
        <p:txBody>
          <a:bodyPr>
            <a:normAutofit fontScale="92500"/>
          </a:bodyPr>
          <a:lstStyle/>
          <a:p>
            <a:r>
              <a:rPr lang="en-GB" dirty="0"/>
              <a:t> From English Wikipedia: Alfonso [brother of Guglielmo], not Guglielmo, was a pupil at Bedford School: 'It is not generally known that the Marconi family at one time lived in Bedford, in the house on Bromham Road on the western corner of Ashburnham Road, and that the elder brother of the renowned Marchese Marconi attended this School for four years.' The Ousel, June 1936, p. 78. From Alfonso's obituary</a:t>
            </a:r>
          </a:p>
          <a:p>
            <a:r>
              <a:rPr lang="en-GB" dirty="0"/>
              <a:t>There is also a Blue Plaque commemorating his Bedford accommodation as being in </a:t>
            </a:r>
            <a:r>
              <a:rPr lang="en-GB" dirty="0" err="1"/>
              <a:t>Harpur</a:t>
            </a:r>
            <a:r>
              <a:rPr lang="en-GB" dirty="0"/>
              <a:t> Street, Bedford; many Italians settled around Bedford after the Second World War</a:t>
            </a:r>
          </a:p>
          <a:p>
            <a:r>
              <a:rPr lang="en-GB" dirty="0"/>
              <a:t>There is no reference to Bedford in either the French or Italian versions of Marconi’s life in Wikipedia</a:t>
            </a:r>
          </a:p>
        </p:txBody>
      </p:sp>
    </p:spTree>
    <p:extLst>
      <p:ext uri="{BB962C8B-B14F-4D97-AF65-F5344CB8AC3E}">
        <p14:creationId xmlns:p14="http://schemas.microsoft.com/office/powerpoint/2010/main" val="823575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A130-22BB-4B04-858E-CF571DF40FDC}"/>
              </a:ext>
            </a:extLst>
          </p:cNvPr>
          <p:cNvSpPr>
            <a:spLocks noGrp="1"/>
          </p:cNvSpPr>
          <p:nvPr>
            <p:ph type="title"/>
          </p:nvPr>
        </p:nvSpPr>
        <p:spPr/>
        <p:txBody>
          <a:bodyPr/>
          <a:lstStyle/>
          <a:p>
            <a:pPr algn="ctr"/>
            <a:r>
              <a:rPr lang="en-GB" dirty="0"/>
              <a:t>Marconi Blue Plaque</a:t>
            </a:r>
          </a:p>
        </p:txBody>
      </p:sp>
      <p:pic>
        <p:nvPicPr>
          <p:cNvPr id="1026" name="Picture 2">
            <a:extLst>
              <a:ext uri="{FF2B5EF4-FFF2-40B4-BE49-F238E27FC236}">
                <a16:creationId xmlns:a16="http://schemas.microsoft.com/office/drawing/2014/main" id="{D432E7AA-7DB4-4745-A0BA-06C1327E84D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6679" y="1825625"/>
            <a:ext cx="427864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999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C516-6169-4E6A-9C95-62C9425C6DB3}"/>
              </a:ext>
            </a:extLst>
          </p:cNvPr>
          <p:cNvSpPr>
            <a:spLocks noGrp="1"/>
          </p:cNvSpPr>
          <p:nvPr>
            <p:ph type="title"/>
          </p:nvPr>
        </p:nvSpPr>
        <p:spPr/>
        <p:txBody>
          <a:bodyPr/>
          <a:lstStyle/>
          <a:p>
            <a:pPr algn="ctr"/>
            <a:r>
              <a:rPr lang="en-GB" dirty="0"/>
              <a:t>The Young Marconi</a:t>
            </a:r>
          </a:p>
        </p:txBody>
      </p:sp>
      <p:sp>
        <p:nvSpPr>
          <p:cNvPr id="3" name="Content Placeholder 2">
            <a:extLst>
              <a:ext uri="{FF2B5EF4-FFF2-40B4-BE49-F238E27FC236}">
                <a16:creationId xmlns:a16="http://schemas.microsoft.com/office/drawing/2014/main" id="{18242705-916C-40D1-A31D-2FABB17447C3}"/>
              </a:ext>
            </a:extLst>
          </p:cNvPr>
          <p:cNvSpPr>
            <a:spLocks noGrp="1"/>
          </p:cNvSpPr>
          <p:nvPr>
            <p:ph idx="1"/>
          </p:nvPr>
        </p:nvSpPr>
        <p:spPr/>
        <p:txBody>
          <a:bodyPr/>
          <a:lstStyle/>
          <a:p>
            <a:r>
              <a:rPr lang="en-GB" dirty="0"/>
              <a:t> Hertz's death in 1894 brought out published reviews of his earlier discoveries including a demonstration on the transmission and detection of radio waves by the British physicist Oliver Lodge and an article about Hertz's work by Augusto </a:t>
            </a:r>
            <a:r>
              <a:rPr lang="en-GB" dirty="0" err="1"/>
              <a:t>Righi</a:t>
            </a:r>
            <a:endParaRPr lang="en-GB" dirty="0"/>
          </a:p>
          <a:p>
            <a:r>
              <a:rPr lang="en-GB" dirty="0" err="1"/>
              <a:t>Righi's</a:t>
            </a:r>
            <a:r>
              <a:rPr lang="en-GB" dirty="0"/>
              <a:t> article renewed Marconi's interest in developing a wireless telegraphy system based on radio waves, a line of inquiry that Marconi noted other inventors did not seem to be pursuing</a:t>
            </a:r>
          </a:p>
          <a:p>
            <a:r>
              <a:rPr lang="en-GB" dirty="0"/>
              <a:t>Marconi was developing the vision of enabling long distance communication by merging the academic inventions of others into something that could be useful</a:t>
            </a:r>
          </a:p>
        </p:txBody>
      </p:sp>
    </p:spTree>
    <p:extLst>
      <p:ext uri="{BB962C8B-B14F-4D97-AF65-F5344CB8AC3E}">
        <p14:creationId xmlns:p14="http://schemas.microsoft.com/office/powerpoint/2010/main" val="2807125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3BC3-1DDE-4B2D-AD1E-AC404EC93D4A}"/>
              </a:ext>
            </a:extLst>
          </p:cNvPr>
          <p:cNvSpPr>
            <a:spLocks noGrp="1"/>
          </p:cNvSpPr>
          <p:nvPr>
            <p:ph type="title"/>
          </p:nvPr>
        </p:nvSpPr>
        <p:spPr/>
        <p:txBody>
          <a:bodyPr/>
          <a:lstStyle/>
          <a:p>
            <a:pPr algn="ctr"/>
            <a:r>
              <a:rPr lang="en-GB" dirty="0"/>
              <a:t>Tributes to Marconi</a:t>
            </a:r>
          </a:p>
        </p:txBody>
      </p:sp>
      <p:sp>
        <p:nvSpPr>
          <p:cNvPr id="3" name="Content Placeholder 2">
            <a:extLst>
              <a:ext uri="{FF2B5EF4-FFF2-40B4-BE49-F238E27FC236}">
                <a16:creationId xmlns:a16="http://schemas.microsoft.com/office/drawing/2014/main" id="{157451F2-0B8D-4B7B-A1A5-9F4563B8E8E3}"/>
              </a:ext>
            </a:extLst>
          </p:cNvPr>
          <p:cNvSpPr>
            <a:spLocks noGrp="1"/>
          </p:cNvSpPr>
          <p:nvPr>
            <p:ph idx="1"/>
          </p:nvPr>
        </p:nvSpPr>
        <p:spPr/>
        <p:txBody>
          <a:bodyPr/>
          <a:lstStyle/>
          <a:p>
            <a:r>
              <a:rPr lang="en-GB" dirty="0"/>
              <a:t>Princess </a:t>
            </a:r>
            <a:r>
              <a:rPr lang="en-GB" dirty="0" err="1"/>
              <a:t>Elettra</a:t>
            </a:r>
            <a:r>
              <a:rPr lang="en-GB" dirty="0"/>
              <a:t> Marconi on the Cape (</a:t>
            </a:r>
            <a:r>
              <a:rPr lang="en-GB" dirty="0" err="1"/>
              <a:t>Newfoundand</a:t>
            </a:r>
            <a:r>
              <a:rPr lang="en-GB" dirty="0"/>
              <a:t>) 1:38 </a:t>
            </a:r>
            <a:r>
              <a:rPr lang="en-GB" dirty="0">
                <a:hlinkClick r:id="rId3"/>
              </a:rPr>
              <a:t>https://www.youtube.com/watch?v=rtCUHn-u3d8</a:t>
            </a:r>
            <a:r>
              <a:rPr lang="en-GB" dirty="0"/>
              <a:t> </a:t>
            </a:r>
          </a:p>
          <a:p>
            <a:r>
              <a:rPr lang="en-GB" dirty="0"/>
              <a:t>Vatican Radio Museum Shows Evolution Of Technology 1:49 </a:t>
            </a:r>
            <a:r>
              <a:rPr lang="en-GB" dirty="0">
                <a:hlinkClick r:id="rId4"/>
              </a:rPr>
              <a:t>https://www.youtube.com/watch?v=LfcViDZ38Kg</a:t>
            </a:r>
            <a:r>
              <a:rPr lang="en-GB" dirty="0"/>
              <a:t> </a:t>
            </a:r>
          </a:p>
          <a:p>
            <a:endParaRPr lang="en-GB" dirty="0"/>
          </a:p>
        </p:txBody>
      </p:sp>
    </p:spTree>
    <p:extLst>
      <p:ext uri="{BB962C8B-B14F-4D97-AF65-F5344CB8AC3E}">
        <p14:creationId xmlns:p14="http://schemas.microsoft.com/office/powerpoint/2010/main" val="240039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3EB2-F8AD-4EC2-BF83-2FEC0E557419}"/>
              </a:ext>
            </a:extLst>
          </p:cNvPr>
          <p:cNvSpPr>
            <a:spLocks noGrp="1"/>
          </p:cNvSpPr>
          <p:nvPr>
            <p:ph type="title"/>
          </p:nvPr>
        </p:nvSpPr>
        <p:spPr/>
        <p:txBody>
          <a:bodyPr/>
          <a:lstStyle/>
          <a:p>
            <a:pPr algn="ctr"/>
            <a:r>
              <a:rPr lang="en-GB" dirty="0"/>
              <a:t>Marconi $5.00 Shares Across the World</a:t>
            </a:r>
          </a:p>
        </p:txBody>
      </p:sp>
      <p:pic>
        <p:nvPicPr>
          <p:cNvPr id="4" name="Content Placeholder 3">
            <a:extLst>
              <a:ext uri="{FF2B5EF4-FFF2-40B4-BE49-F238E27FC236}">
                <a16:creationId xmlns:a16="http://schemas.microsoft.com/office/drawing/2014/main" id="{7D6DD15F-6D7E-409F-AAE2-8E57C3ED95AD}"/>
              </a:ext>
            </a:extLst>
          </p:cNvPr>
          <p:cNvPicPr>
            <a:picLocks noGrp="1" noChangeAspect="1"/>
          </p:cNvPicPr>
          <p:nvPr>
            <p:ph idx="1"/>
          </p:nvPr>
        </p:nvPicPr>
        <p:blipFill>
          <a:blip r:embed="rId3"/>
          <a:stretch>
            <a:fillRect/>
          </a:stretch>
        </p:blipFill>
        <p:spPr>
          <a:xfrm>
            <a:off x="1464255" y="1689522"/>
            <a:ext cx="9075926" cy="4721110"/>
          </a:xfrm>
          <a:prstGeom prst="rect">
            <a:avLst/>
          </a:prstGeom>
        </p:spPr>
      </p:pic>
    </p:spTree>
    <p:extLst>
      <p:ext uri="{BB962C8B-B14F-4D97-AF65-F5344CB8AC3E}">
        <p14:creationId xmlns:p14="http://schemas.microsoft.com/office/powerpoint/2010/main" val="2234397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C1FC-8280-419F-B1AE-D37D32468BB4}"/>
              </a:ext>
            </a:extLst>
          </p:cNvPr>
          <p:cNvSpPr>
            <a:spLocks noGrp="1"/>
          </p:cNvSpPr>
          <p:nvPr>
            <p:ph type="title"/>
          </p:nvPr>
        </p:nvSpPr>
        <p:spPr/>
        <p:txBody>
          <a:bodyPr/>
          <a:lstStyle/>
          <a:p>
            <a:pPr algn="ctr"/>
            <a:r>
              <a:rPr lang="en-GB" dirty="0"/>
              <a:t>Italian 850 Lira Stamp (1995)</a:t>
            </a:r>
          </a:p>
        </p:txBody>
      </p:sp>
      <p:pic>
        <p:nvPicPr>
          <p:cNvPr id="4" name="Content Placeholder 3">
            <a:extLst>
              <a:ext uri="{FF2B5EF4-FFF2-40B4-BE49-F238E27FC236}">
                <a16:creationId xmlns:a16="http://schemas.microsoft.com/office/drawing/2014/main" id="{3C7B3EA7-15C7-4FB1-A738-B13B6ADD3580}"/>
              </a:ext>
            </a:extLst>
          </p:cNvPr>
          <p:cNvPicPr>
            <a:picLocks noGrp="1" noChangeAspect="1"/>
          </p:cNvPicPr>
          <p:nvPr>
            <p:ph idx="1"/>
          </p:nvPr>
        </p:nvPicPr>
        <p:blipFill>
          <a:blip r:embed="rId3"/>
          <a:stretch>
            <a:fillRect/>
          </a:stretch>
        </p:blipFill>
        <p:spPr>
          <a:xfrm>
            <a:off x="2105358" y="1524000"/>
            <a:ext cx="8267673" cy="5132373"/>
          </a:xfrm>
          <a:prstGeom prst="rect">
            <a:avLst/>
          </a:prstGeom>
        </p:spPr>
      </p:pic>
    </p:spTree>
    <p:extLst>
      <p:ext uri="{BB962C8B-B14F-4D97-AF65-F5344CB8AC3E}">
        <p14:creationId xmlns:p14="http://schemas.microsoft.com/office/powerpoint/2010/main" val="1290610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2C34-E473-46E3-9928-11FB5BA2BCD3}"/>
              </a:ext>
            </a:extLst>
          </p:cNvPr>
          <p:cNvSpPr>
            <a:spLocks noGrp="1"/>
          </p:cNvSpPr>
          <p:nvPr>
            <p:ph type="title"/>
          </p:nvPr>
        </p:nvSpPr>
        <p:spPr/>
        <p:txBody>
          <a:bodyPr/>
          <a:lstStyle/>
          <a:p>
            <a:pPr algn="ctr"/>
            <a:r>
              <a:rPr lang="en-GB" dirty="0"/>
              <a:t>British 41p Stamp (1995)</a:t>
            </a:r>
          </a:p>
        </p:txBody>
      </p:sp>
      <p:pic>
        <p:nvPicPr>
          <p:cNvPr id="1026" name="Picture 2" descr="See the source image">
            <a:extLst>
              <a:ext uri="{FF2B5EF4-FFF2-40B4-BE49-F238E27FC236}">
                <a16:creationId xmlns:a16="http://schemas.microsoft.com/office/drawing/2014/main" id="{898EE662-4BA2-4342-82F8-71CDBE4BB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918" y="1327639"/>
            <a:ext cx="5182601" cy="532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47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45C9-AEB2-402A-805B-B9A4D70611FE}"/>
              </a:ext>
            </a:extLst>
          </p:cNvPr>
          <p:cNvSpPr>
            <a:spLocks noGrp="1"/>
          </p:cNvSpPr>
          <p:nvPr>
            <p:ph type="title"/>
          </p:nvPr>
        </p:nvSpPr>
        <p:spPr/>
        <p:txBody>
          <a:bodyPr/>
          <a:lstStyle/>
          <a:p>
            <a:pPr algn="ctr"/>
            <a:r>
              <a:rPr lang="en-GB" dirty="0"/>
              <a:t>2000 Lira Bank Note</a:t>
            </a:r>
          </a:p>
        </p:txBody>
      </p:sp>
      <p:pic>
        <p:nvPicPr>
          <p:cNvPr id="4" name="Content Placeholder 3">
            <a:extLst>
              <a:ext uri="{FF2B5EF4-FFF2-40B4-BE49-F238E27FC236}">
                <a16:creationId xmlns:a16="http://schemas.microsoft.com/office/drawing/2014/main" id="{15BACD7A-F3F5-468A-A3C7-9CA3D3CC8253}"/>
              </a:ext>
            </a:extLst>
          </p:cNvPr>
          <p:cNvPicPr>
            <a:picLocks noGrp="1" noChangeAspect="1"/>
          </p:cNvPicPr>
          <p:nvPr>
            <p:ph idx="1"/>
          </p:nvPr>
        </p:nvPicPr>
        <p:blipFill>
          <a:blip r:embed="rId3"/>
          <a:stretch>
            <a:fillRect/>
          </a:stretch>
        </p:blipFill>
        <p:spPr>
          <a:xfrm>
            <a:off x="3600072" y="1383823"/>
            <a:ext cx="4991855" cy="5311945"/>
          </a:xfrm>
          <a:prstGeom prst="rect">
            <a:avLst/>
          </a:prstGeom>
        </p:spPr>
      </p:pic>
    </p:spTree>
    <p:extLst>
      <p:ext uri="{BB962C8B-B14F-4D97-AF65-F5344CB8AC3E}">
        <p14:creationId xmlns:p14="http://schemas.microsoft.com/office/powerpoint/2010/main" val="2171521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6A68-30A3-43F9-A75D-BB5667503632}"/>
              </a:ext>
            </a:extLst>
          </p:cNvPr>
          <p:cNvSpPr>
            <a:spLocks noGrp="1"/>
          </p:cNvSpPr>
          <p:nvPr>
            <p:ph type="title"/>
          </p:nvPr>
        </p:nvSpPr>
        <p:spPr/>
        <p:txBody>
          <a:bodyPr/>
          <a:lstStyle/>
          <a:p>
            <a:pPr algn="ctr"/>
            <a:r>
              <a:rPr lang="en-GB" dirty="0"/>
              <a:t>100 Lira Coin (1974)</a:t>
            </a:r>
          </a:p>
        </p:txBody>
      </p:sp>
      <p:pic>
        <p:nvPicPr>
          <p:cNvPr id="4" name="Content Placeholder 3">
            <a:extLst>
              <a:ext uri="{FF2B5EF4-FFF2-40B4-BE49-F238E27FC236}">
                <a16:creationId xmlns:a16="http://schemas.microsoft.com/office/drawing/2014/main" id="{65D15184-AD51-4DD1-9883-B860D2204826}"/>
              </a:ext>
            </a:extLst>
          </p:cNvPr>
          <p:cNvPicPr>
            <a:picLocks noGrp="1" noChangeAspect="1"/>
          </p:cNvPicPr>
          <p:nvPr>
            <p:ph idx="1"/>
          </p:nvPr>
        </p:nvPicPr>
        <p:blipFill>
          <a:blip r:embed="rId3"/>
          <a:stretch>
            <a:fillRect/>
          </a:stretch>
        </p:blipFill>
        <p:spPr>
          <a:xfrm>
            <a:off x="1582994" y="1520824"/>
            <a:ext cx="9643754" cy="5043504"/>
          </a:xfrm>
          <a:prstGeom prst="rect">
            <a:avLst/>
          </a:prstGeom>
        </p:spPr>
      </p:pic>
    </p:spTree>
    <p:extLst>
      <p:ext uri="{BB962C8B-B14F-4D97-AF65-F5344CB8AC3E}">
        <p14:creationId xmlns:p14="http://schemas.microsoft.com/office/powerpoint/2010/main" val="3792302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6D9A-8E4B-4DB5-8419-9C90D3640897}"/>
              </a:ext>
            </a:extLst>
          </p:cNvPr>
          <p:cNvSpPr>
            <a:spLocks noGrp="1"/>
          </p:cNvSpPr>
          <p:nvPr>
            <p:ph type="title"/>
          </p:nvPr>
        </p:nvSpPr>
        <p:spPr/>
        <p:txBody>
          <a:bodyPr/>
          <a:lstStyle/>
          <a:p>
            <a:pPr algn="ctr"/>
            <a:r>
              <a:rPr lang="en-GB" dirty="0"/>
              <a:t>Selection of Places and Organisations named after Marconi</a:t>
            </a:r>
          </a:p>
        </p:txBody>
      </p:sp>
      <p:sp>
        <p:nvSpPr>
          <p:cNvPr id="3" name="Content Placeholder 2">
            <a:extLst>
              <a:ext uri="{FF2B5EF4-FFF2-40B4-BE49-F238E27FC236}">
                <a16:creationId xmlns:a16="http://schemas.microsoft.com/office/drawing/2014/main" id="{55320565-B007-4289-80F5-4ED120ED864A}"/>
              </a:ext>
            </a:extLst>
          </p:cNvPr>
          <p:cNvSpPr>
            <a:spLocks noGrp="1"/>
          </p:cNvSpPr>
          <p:nvPr>
            <p:ph idx="1"/>
          </p:nvPr>
        </p:nvSpPr>
        <p:spPr/>
        <p:txBody>
          <a:bodyPr>
            <a:normAutofit fontScale="92500" lnSpcReduction="10000"/>
          </a:bodyPr>
          <a:lstStyle/>
          <a:p>
            <a:r>
              <a:rPr lang="en-GB" dirty="0"/>
              <a:t>Solar System: One asteroid and a moon crater</a:t>
            </a:r>
          </a:p>
          <a:p>
            <a:r>
              <a:rPr lang="en-GB" dirty="0"/>
              <a:t>UK: Marconi House, Strand, London</a:t>
            </a:r>
          </a:p>
          <a:p>
            <a:r>
              <a:rPr lang="en-GB" dirty="0"/>
              <a:t>Italy: an airport, a university technical department, a university and a bridge</a:t>
            </a:r>
          </a:p>
          <a:p>
            <a:r>
              <a:rPr lang="en-GB" dirty="0"/>
              <a:t>Sweden: a bridge</a:t>
            </a:r>
          </a:p>
          <a:p>
            <a:r>
              <a:rPr lang="en-GB" dirty="0"/>
              <a:t>Australia: soccer and social club </a:t>
            </a:r>
          </a:p>
          <a:p>
            <a:r>
              <a:rPr lang="en-GB" dirty="0"/>
              <a:t>Canada:  Marconi’s ‘Wireless Telegraph Company of Canada’ still exists on several sites but name changes have occurred, the Marconi National Historic Sites of Canada was created by Parks Canada</a:t>
            </a:r>
          </a:p>
          <a:p>
            <a:r>
              <a:rPr lang="en-GB" dirty="0"/>
              <a:t>USA: At least 6 states have Marconi memorials which include a conference centre, school, park, beach and several radio telegraphy stations</a:t>
            </a:r>
          </a:p>
        </p:txBody>
      </p:sp>
    </p:spTree>
    <p:extLst>
      <p:ext uri="{BB962C8B-B14F-4D97-AF65-F5344CB8AC3E}">
        <p14:creationId xmlns:p14="http://schemas.microsoft.com/office/powerpoint/2010/main" val="2901293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112A-410E-4DA9-99DC-215C30B68B1C}"/>
              </a:ext>
            </a:extLst>
          </p:cNvPr>
          <p:cNvSpPr>
            <a:spLocks noGrp="1"/>
          </p:cNvSpPr>
          <p:nvPr>
            <p:ph type="title"/>
          </p:nvPr>
        </p:nvSpPr>
        <p:spPr/>
        <p:txBody>
          <a:bodyPr/>
          <a:lstStyle/>
          <a:p>
            <a:pPr algn="ctr"/>
            <a:r>
              <a:rPr lang="en-GB" dirty="0"/>
              <a:t>British Patents</a:t>
            </a:r>
          </a:p>
        </p:txBody>
      </p:sp>
      <p:sp>
        <p:nvSpPr>
          <p:cNvPr id="3" name="Content Placeholder 2">
            <a:extLst>
              <a:ext uri="{FF2B5EF4-FFF2-40B4-BE49-F238E27FC236}">
                <a16:creationId xmlns:a16="http://schemas.microsoft.com/office/drawing/2014/main" id="{1834781A-A826-4191-8557-C8DFB01EF9DF}"/>
              </a:ext>
            </a:extLst>
          </p:cNvPr>
          <p:cNvSpPr>
            <a:spLocks noGrp="1"/>
          </p:cNvSpPr>
          <p:nvPr>
            <p:ph idx="1"/>
          </p:nvPr>
        </p:nvSpPr>
        <p:spPr/>
        <p:txBody>
          <a:bodyPr>
            <a:normAutofit fontScale="77500" lnSpcReduction="20000"/>
          </a:bodyPr>
          <a:lstStyle/>
          <a:p>
            <a:r>
              <a:rPr lang="en-GB" dirty="0"/>
              <a:t>British patent No. 12,039 (1897) "Improvements in Transmitting Electrical impulses and Signals, and in Apparatus therefor". Date of Application 2 June 1896; Complete Specification Left, 2 March 1897; Accepted, 2 July 1897 (later claimed by Oliver Lodge to contain his own ideas which he failed to patent).</a:t>
            </a:r>
          </a:p>
          <a:p>
            <a:r>
              <a:rPr lang="en-GB" dirty="0"/>
              <a:t>British patent No. 7,777 (1900) "Improvements in Apparatus for Wireless Telegraphy". Date of Application 26 April 1900; Complete Specification Left, 25 February 1901; Accepted, 13 April 1901 and British patent No. 10245 (1902)</a:t>
            </a:r>
          </a:p>
          <a:p>
            <a:r>
              <a:rPr lang="en-GB" dirty="0"/>
              <a:t>British patent No. 5113 (1904) "Improvements in Transmitters suitable for Wireless Telegraphy". Date of Application 1 March 1904; Complete Specification Left, 30 November 1904; Accepted, 19 January August 1905 and British patent No. 21640 (1904) "Improvements in Apparatus for Wireless Telegraphy". Date of Application 8 October 1904; Complete Specification Left, 6 July 1905; Accepted, 10 August 1905.</a:t>
            </a:r>
          </a:p>
          <a:p>
            <a:r>
              <a:rPr lang="en-GB" dirty="0"/>
              <a:t>British patent No. 14788 (1904) "Improvements in or relating to Wireless Telegraphy". Date of Application 18 July 1905; Complete Specification Left, 23 January 1906; Accepted, 10 May 1906</a:t>
            </a:r>
          </a:p>
        </p:txBody>
      </p:sp>
    </p:spTree>
    <p:extLst>
      <p:ext uri="{BB962C8B-B14F-4D97-AF65-F5344CB8AC3E}">
        <p14:creationId xmlns:p14="http://schemas.microsoft.com/office/powerpoint/2010/main" val="1054917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73CD-877B-4A02-BC4B-7C4EF8DFF6DA}"/>
              </a:ext>
            </a:extLst>
          </p:cNvPr>
          <p:cNvSpPr>
            <a:spLocks noGrp="1"/>
          </p:cNvSpPr>
          <p:nvPr>
            <p:ph type="title"/>
          </p:nvPr>
        </p:nvSpPr>
        <p:spPr/>
        <p:txBody>
          <a:bodyPr/>
          <a:lstStyle/>
          <a:p>
            <a:pPr algn="ctr"/>
            <a:r>
              <a:rPr lang="en-GB" dirty="0"/>
              <a:t>US Patents</a:t>
            </a:r>
          </a:p>
        </p:txBody>
      </p:sp>
      <p:sp>
        <p:nvSpPr>
          <p:cNvPr id="3" name="Content Placeholder 2">
            <a:extLst>
              <a:ext uri="{FF2B5EF4-FFF2-40B4-BE49-F238E27FC236}">
                <a16:creationId xmlns:a16="http://schemas.microsoft.com/office/drawing/2014/main" id="{DFA1156F-C0AB-4736-8D32-FA152FAC3E05}"/>
              </a:ext>
            </a:extLst>
          </p:cNvPr>
          <p:cNvSpPr>
            <a:spLocks noGrp="1"/>
          </p:cNvSpPr>
          <p:nvPr>
            <p:ph idx="1"/>
          </p:nvPr>
        </p:nvSpPr>
        <p:spPr/>
        <p:txBody>
          <a:bodyPr>
            <a:normAutofit fontScale="77500" lnSpcReduction="20000"/>
          </a:bodyPr>
          <a:lstStyle/>
          <a:p>
            <a:r>
              <a:rPr lang="en-GB" dirty="0"/>
              <a:t>In the name of Guglielmo Marconi, 32 US patents were raised between 1897 and 1934, but in 1943, the Supreme Court of the United States handed down a decision on Marconi's radio patents restoring some of the prior patents of Oliver Lodge, John Stone, and Nikola Tesla</a:t>
            </a:r>
          </a:p>
          <a:p>
            <a:r>
              <a:rPr lang="en-GB" dirty="0"/>
              <a:t>The decision was not about Marconi's original radio patents and the court declared that their decision had no bearing on Marconi's claim as the first to achieve radio transmission, just that since the Marconi's claim to certain patents were questionable</a:t>
            </a:r>
          </a:p>
          <a:p>
            <a:r>
              <a:rPr lang="en-GB" dirty="0"/>
              <a:t>There are claims the high court was trying to nullify a World War I claim against the United States government by the Marconi Company via simply restoring the non-Marconi prior patents</a:t>
            </a:r>
          </a:p>
          <a:p>
            <a:r>
              <a:rPr lang="en-GB" dirty="0"/>
              <a:t>It must also be borne in mind that Marconi had been a member of the Italian fascist party, though he had died in 1937</a:t>
            </a:r>
          </a:p>
          <a:p>
            <a:r>
              <a:rPr lang="en-GB" dirty="0"/>
              <a:t>Tesla vs. Marconi: Who Invented Radio 2:02 </a:t>
            </a:r>
            <a:r>
              <a:rPr lang="en-GB" dirty="0">
                <a:hlinkClick r:id="rId3"/>
              </a:rPr>
              <a:t>https://www.youtube.com/watch?v=y_35zN07Qd4</a:t>
            </a:r>
            <a:r>
              <a:rPr lang="en-GB" dirty="0"/>
              <a:t> </a:t>
            </a:r>
          </a:p>
          <a:p>
            <a:endParaRPr lang="en-GB" dirty="0"/>
          </a:p>
        </p:txBody>
      </p:sp>
    </p:spTree>
    <p:extLst>
      <p:ext uri="{BB962C8B-B14F-4D97-AF65-F5344CB8AC3E}">
        <p14:creationId xmlns:p14="http://schemas.microsoft.com/office/powerpoint/2010/main" val="2269768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84A7-E097-4D57-8A76-54AAA1091315}"/>
              </a:ext>
            </a:extLst>
          </p:cNvPr>
          <p:cNvSpPr>
            <a:spLocks noGrp="1"/>
          </p:cNvSpPr>
          <p:nvPr>
            <p:ph type="title"/>
          </p:nvPr>
        </p:nvSpPr>
        <p:spPr/>
        <p:txBody>
          <a:bodyPr/>
          <a:lstStyle/>
          <a:p>
            <a:pPr algn="ctr"/>
            <a:r>
              <a:rPr lang="en-GB" dirty="0"/>
              <a:t>The Tomb of </a:t>
            </a:r>
            <a:r>
              <a:rPr lang="en-GB" dirty="0" err="1"/>
              <a:t>Gugliemo</a:t>
            </a:r>
            <a:r>
              <a:rPr lang="en-GB" dirty="0"/>
              <a:t> Marconi</a:t>
            </a:r>
          </a:p>
        </p:txBody>
      </p:sp>
      <p:pic>
        <p:nvPicPr>
          <p:cNvPr id="1026" name="Picture 2">
            <a:extLst>
              <a:ext uri="{FF2B5EF4-FFF2-40B4-BE49-F238E27FC236}">
                <a16:creationId xmlns:a16="http://schemas.microsoft.com/office/drawing/2014/main" id="{1C6634B3-9F65-4482-ABC5-58B01E81E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807" y="1472711"/>
            <a:ext cx="7180385" cy="538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181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3EC0-A41E-462C-93BA-4CA7A2DE125F}"/>
              </a:ext>
            </a:extLst>
          </p:cNvPr>
          <p:cNvSpPr>
            <a:spLocks noGrp="1"/>
          </p:cNvSpPr>
          <p:nvPr>
            <p:ph type="title"/>
          </p:nvPr>
        </p:nvSpPr>
        <p:spPr/>
        <p:txBody>
          <a:bodyPr/>
          <a:lstStyle/>
          <a:p>
            <a:pPr algn="ctr"/>
            <a:r>
              <a:rPr lang="en-GB" dirty="0"/>
              <a:t>Early Development of Radio Telegraphy</a:t>
            </a:r>
          </a:p>
        </p:txBody>
      </p:sp>
      <p:sp>
        <p:nvSpPr>
          <p:cNvPr id="3" name="Content Placeholder 2">
            <a:extLst>
              <a:ext uri="{FF2B5EF4-FFF2-40B4-BE49-F238E27FC236}">
                <a16:creationId xmlns:a16="http://schemas.microsoft.com/office/drawing/2014/main" id="{57E478FB-8AF9-4FD6-8C4B-81F3882FED0E}"/>
              </a:ext>
            </a:extLst>
          </p:cNvPr>
          <p:cNvSpPr>
            <a:spLocks noGrp="1"/>
          </p:cNvSpPr>
          <p:nvPr>
            <p:ph idx="1"/>
          </p:nvPr>
        </p:nvSpPr>
        <p:spPr>
          <a:xfrm>
            <a:off x="838200" y="1356852"/>
            <a:ext cx="10515600" cy="4820111"/>
          </a:xfrm>
        </p:spPr>
        <p:txBody>
          <a:bodyPr>
            <a:normAutofit/>
          </a:bodyPr>
          <a:lstStyle/>
          <a:p>
            <a:r>
              <a:rPr lang="en-GB" sz="2000" dirty="0"/>
              <a:t>At the age of 20, Marconi began to conduct experiments in radio waves, building much of his own equipment in the attic of his home at the Villa </a:t>
            </a:r>
            <a:r>
              <a:rPr lang="en-GB" sz="2000" dirty="0" err="1"/>
              <a:t>Griffone</a:t>
            </a:r>
            <a:r>
              <a:rPr lang="en-GB" sz="2000" dirty="0"/>
              <a:t> in </a:t>
            </a:r>
            <a:r>
              <a:rPr lang="en-GB" sz="2000" dirty="0" err="1"/>
              <a:t>Pontecchio</a:t>
            </a:r>
            <a:r>
              <a:rPr lang="en-GB" sz="2000" dirty="0"/>
              <a:t>, Italy with the help of his butler </a:t>
            </a:r>
            <a:r>
              <a:rPr lang="en-GB" sz="2000" dirty="0" err="1"/>
              <a:t>Mignani</a:t>
            </a:r>
            <a:endParaRPr lang="en-GB" sz="2000" dirty="0"/>
          </a:p>
          <a:p>
            <a:r>
              <a:rPr lang="en-GB" sz="2000" dirty="0"/>
              <a:t>He built a Hertz experimental demonstrator and, at the suggestion of </a:t>
            </a:r>
            <a:r>
              <a:rPr lang="en-GB" sz="2000" dirty="0" err="1"/>
              <a:t>Righi</a:t>
            </a:r>
            <a:r>
              <a:rPr lang="en-GB" sz="2000" dirty="0"/>
              <a:t>, began using a coherer, an early detector based on the 1890 findings of French physicist Édouard </a:t>
            </a:r>
            <a:r>
              <a:rPr lang="en-GB" sz="2000" dirty="0" err="1"/>
              <a:t>Branly</a:t>
            </a:r>
            <a:endParaRPr lang="en-GB" sz="2000" dirty="0"/>
          </a:p>
          <a:p>
            <a:r>
              <a:rPr lang="en-GB" sz="2000" dirty="0"/>
              <a:t>He also used re-established Lodge's experiments, where a coherer changed resistance when exposed to radio waves and in the summer of 1894, he built a storm alarm made up of a battery, a coherer, and an electric bell, which went off when it picked up the radio waves generated by lightning</a:t>
            </a:r>
          </a:p>
          <a:p>
            <a:r>
              <a:rPr lang="en-GB" sz="2000" dirty="0"/>
              <a:t>The coherer had to be re-set every time it was activated by a radio wave pulse</a:t>
            </a:r>
          </a:p>
        </p:txBody>
      </p:sp>
    </p:spTree>
    <p:extLst>
      <p:ext uri="{BB962C8B-B14F-4D97-AF65-F5344CB8AC3E}">
        <p14:creationId xmlns:p14="http://schemas.microsoft.com/office/powerpoint/2010/main" val="3673590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8386C-3692-4087-9F21-0D3E1CC8D97E}"/>
              </a:ext>
            </a:extLst>
          </p:cNvPr>
          <p:cNvSpPr txBox="1"/>
          <p:nvPr/>
        </p:nvSpPr>
        <p:spPr>
          <a:xfrm>
            <a:off x="2637792" y="286376"/>
            <a:ext cx="6418039" cy="5986254"/>
          </a:xfrm>
          <a:prstGeom prst="rect">
            <a:avLst/>
          </a:prstGeom>
          <a:noFill/>
        </p:spPr>
        <p:txBody>
          <a:bodyPr wrap="none" rtlCol="0">
            <a:spAutoFit/>
          </a:bodyPr>
          <a:lstStyle/>
          <a:p>
            <a:r>
              <a:rPr lang="en-GB" sz="28700" dirty="0"/>
              <a:t>QRT</a:t>
            </a:r>
          </a:p>
          <a:p>
            <a:pPr algn="ctr"/>
            <a:r>
              <a:rPr lang="en-GB" sz="8800" dirty="0"/>
              <a:t>SILENT KEY</a:t>
            </a:r>
          </a:p>
        </p:txBody>
      </p:sp>
    </p:spTree>
    <p:extLst>
      <p:ext uri="{BB962C8B-B14F-4D97-AF65-F5344CB8AC3E}">
        <p14:creationId xmlns:p14="http://schemas.microsoft.com/office/powerpoint/2010/main" val="23571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A9E-D994-4E87-944C-1CC49EFFF8D1}"/>
              </a:ext>
            </a:extLst>
          </p:cNvPr>
          <p:cNvSpPr>
            <a:spLocks noGrp="1"/>
          </p:cNvSpPr>
          <p:nvPr>
            <p:ph type="title"/>
          </p:nvPr>
        </p:nvSpPr>
        <p:spPr/>
        <p:txBody>
          <a:bodyPr/>
          <a:lstStyle/>
          <a:p>
            <a:pPr algn="ctr"/>
            <a:r>
              <a:rPr lang="en-GB" dirty="0"/>
              <a:t>Early Development of Radio Telegraphy</a:t>
            </a:r>
          </a:p>
        </p:txBody>
      </p:sp>
      <p:sp>
        <p:nvSpPr>
          <p:cNvPr id="3" name="Content Placeholder 2">
            <a:extLst>
              <a:ext uri="{FF2B5EF4-FFF2-40B4-BE49-F238E27FC236}">
                <a16:creationId xmlns:a16="http://schemas.microsoft.com/office/drawing/2014/main" id="{3954D63A-64F4-4C43-A7F2-12CE4964C4AE}"/>
              </a:ext>
            </a:extLst>
          </p:cNvPr>
          <p:cNvSpPr>
            <a:spLocks noGrp="1"/>
          </p:cNvSpPr>
          <p:nvPr>
            <p:ph idx="1"/>
          </p:nvPr>
        </p:nvSpPr>
        <p:spPr/>
        <p:txBody>
          <a:bodyPr>
            <a:normAutofit fontScale="62500" lnSpcReduction="20000"/>
          </a:bodyPr>
          <a:lstStyle/>
          <a:p>
            <a:r>
              <a:rPr lang="en-GB" sz="2900" dirty="0"/>
              <a:t>Late one night, in December 1894, Marconi demonstrated a radio transmitter and receiver that made a bell ring on the other side of room by pushing a telegraph key button, he continued to read through the literature and picked up on the ideas of physicists who were experimenting with radio waves and developed devices, such as portable transmitters and receiver systems</a:t>
            </a:r>
          </a:p>
          <a:p>
            <a:r>
              <a:rPr lang="en-GB" sz="2900" dirty="0"/>
              <a:t>He thought that this type of communications equipment could work over longer distances, turning what was essentially a laboratory experiment into a useful, and commercial, communications system</a:t>
            </a:r>
          </a:p>
          <a:p>
            <a:r>
              <a:rPr lang="en-GB" sz="2900" dirty="0"/>
              <a:t>Marconi came up with a functional system with many components:</a:t>
            </a:r>
          </a:p>
          <a:p>
            <a:pPr lvl="1">
              <a:buFont typeface="Wingdings" panose="05000000000000000000" pitchFamily="2" charset="2"/>
              <a:buChar char="v"/>
            </a:pPr>
            <a:r>
              <a:rPr lang="en-GB" sz="2600" dirty="0"/>
              <a:t>A relatively simple oscillator or spark-producing radio transmitter</a:t>
            </a:r>
          </a:p>
          <a:p>
            <a:pPr lvl="1">
              <a:buFont typeface="Wingdings" panose="05000000000000000000" pitchFamily="2" charset="2"/>
              <a:buChar char="v"/>
            </a:pPr>
            <a:r>
              <a:rPr lang="en-GB" sz="2600" dirty="0"/>
              <a:t>A wire or metal sheet area suspended at a height above the ground</a:t>
            </a:r>
          </a:p>
          <a:p>
            <a:pPr lvl="1">
              <a:buFont typeface="Wingdings" panose="05000000000000000000" pitchFamily="2" charset="2"/>
              <a:buChar char="v"/>
            </a:pPr>
            <a:r>
              <a:rPr lang="en-GB" sz="2600" dirty="0"/>
              <a:t>A coherer receiver, which was a modification of Édouard </a:t>
            </a:r>
            <a:r>
              <a:rPr lang="en-GB" sz="2600" dirty="0" err="1"/>
              <a:t>Branly's</a:t>
            </a:r>
            <a:r>
              <a:rPr lang="en-GB" sz="2600" dirty="0"/>
              <a:t> original device with refinements to increase sensitivity and reliability</a:t>
            </a:r>
          </a:p>
          <a:p>
            <a:pPr lvl="1">
              <a:buFont typeface="Wingdings" panose="05000000000000000000" pitchFamily="2" charset="2"/>
              <a:buChar char="v"/>
            </a:pPr>
            <a:r>
              <a:rPr lang="en-GB" sz="2600" dirty="0"/>
              <a:t>A telegraph key to operate the transmitter to send short and long pulses, corresponding to the dots-and-dashes of Morse code</a:t>
            </a:r>
          </a:p>
          <a:p>
            <a:pPr lvl="1">
              <a:buFont typeface="Wingdings" panose="05000000000000000000" pitchFamily="2" charset="2"/>
              <a:buChar char="v"/>
            </a:pPr>
            <a:r>
              <a:rPr lang="en-GB" sz="2600" dirty="0"/>
              <a:t>A telegraph register activated by the coherer which recorded the received Morse code dots and dashes onto a roll of paper tape</a:t>
            </a:r>
          </a:p>
          <a:p>
            <a:r>
              <a:rPr lang="en-GB" sz="2800" dirty="0"/>
              <a:t>In the summer of 1895, Marconi moved his experiments outdoors on his father's estate in Bologna and tried different arrangements and shapes of antenna but even with these improvements he was able to transmit signals only up to one half mile, a distance Oliver Lodge had predicted in 1894 as the maximum transmission distance for radio waves</a:t>
            </a:r>
          </a:p>
          <a:p>
            <a:endParaRPr lang="en-GB" dirty="0"/>
          </a:p>
        </p:txBody>
      </p:sp>
    </p:spTree>
    <p:extLst>
      <p:ext uri="{BB962C8B-B14F-4D97-AF65-F5344CB8AC3E}">
        <p14:creationId xmlns:p14="http://schemas.microsoft.com/office/powerpoint/2010/main" val="2100902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39CB-24A2-4425-B4E5-17F88296D5C3}"/>
              </a:ext>
            </a:extLst>
          </p:cNvPr>
          <p:cNvSpPr>
            <a:spLocks noGrp="1"/>
          </p:cNvSpPr>
          <p:nvPr>
            <p:ph type="title"/>
          </p:nvPr>
        </p:nvSpPr>
        <p:spPr/>
        <p:txBody>
          <a:bodyPr/>
          <a:lstStyle/>
          <a:p>
            <a:pPr algn="ctr"/>
            <a:r>
              <a:rPr lang="en-GB" dirty="0"/>
              <a:t>Transmission Breakthrough !</a:t>
            </a:r>
            <a:br>
              <a:rPr lang="en-GB" dirty="0"/>
            </a:br>
            <a:r>
              <a:rPr lang="en-GB" dirty="0"/>
              <a:t>Finding Funding ?</a:t>
            </a:r>
          </a:p>
        </p:txBody>
      </p:sp>
      <p:sp>
        <p:nvSpPr>
          <p:cNvPr id="3" name="Content Placeholder 2">
            <a:extLst>
              <a:ext uri="{FF2B5EF4-FFF2-40B4-BE49-F238E27FC236}">
                <a16:creationId xmlns:a16="http://schemas.microsoft.com/office/drawing/2014/main" id="{067E5376-7977-4ECC-864D-E27FD6EE62B9}"/>
              </a:ext>
            </a:extLst>
          </p:cNvPr>
          <p:cNvSpPr>
            <a:spLocks noGrp="1"/>
          </p:cNvSpPr>
          <p:nvPr>
            <p:ph idx="1"/>
          </p:nvPr>
        </p:nvSpPr>
        <p:spPr/>
        <p:txBody>
          <a:bodyPr>
            <a:normAutofit fontScale="77500" lnSpcReduction="20000"/>
          </a:bodyPr>
          <a:lstStyle/>
          <a:p>
            <a:r>
              <a:rPr lang="en-GB" dirty="0"/>
              <a:t>A breakthrough came in the summer of 1895, when Marconi found that much greater range could be achieved after he raised the height of his antenna and, borrowing from a technique used in wired telegraphy, grounding his transmitter and receiver</a:t>
            </a:r>
          </a:p>
          <a:p>
            <a:r>
              <a:rPr lang="en-GB" dirty="0"/>
              <a:t>The Marconi system was now capable of transmitting signals up to 2 miles (3.2 km) and over hills, his monopole antenna transmission range compared to the dipole antennas used by Hertz, and radiated vertically polarized radio waves which could travel longer distances</a:t>
            </a:r>
          </a:p>
          <a:p>
            <a:r>
              <a:rPr lang="en-GB" dirty="0"/>
              <a:t>Marconi concluded that a device could become capable of spanning greater distances with additional funding and research, which could prove valuable both commercially and militarily and viewed his experimental apparatus to be the first engineering-complete, commercially successful radio transmission system</a:t>
            </a:r>
          </a:p>
          <a:p>
            <a:r>
              <a:rPr lang="en-GB" dirty="0"/>
              <a:t>Marconi wrote to the Italian Ministry of Post and Telegraphs describing his wireless telegraph machine and asking for funding, but never received a response as his suggestions were dismissed by the ministry which referred "to the </a:t>
            </a:r>
            <a:r>
              <a:rPr lang="en-GB" dirty="0" err="1"/>
              <a:t>Lungara</a:t>
            </a:r>
            <a:r>
              <a:rPr lang="en-GB" dirty="0"/>
              <a:t>" in internal documentation, referring to the insane asylum on Via </a:t>
            </a:r>
            <a:r>
              <a:rPr lang="en-GB" dirty="0" err="1"/>
              <a:t>della</a:t>
            </a:r>
            <a:r>
              <a:rPr lang="en-GB" dirty="0"/>
              <a:t> </a:t>
            </a:r>
            <a:r>
              <a:rPr lang="en-GB" dirty="0" err="1"/>
              <a:t>Lungara</a:t>
            </a:r>
            <a:r>
              <a:rPr lang="en-GB" dirty="0"/>
              <a:t> in Rome</a:t>
            </a:r>
          </a:p>
        </p:txBody>
      </p:sp>
    </p:spTree>
    <p:extLst>
      <p:ext uri="{BB962C8B-B14F-4D97-AF65-F5344CB8AC3E}">
        <p14:creationId xmlns:p14="http://schemas.microsoft.com/office/powerpoint/2010/main" val="143854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57918</TotalTime>
  <Words>7531</Words>
  <Application>Microsoft Office PowerPoint</Application>
  <PresentationFormat>Widescreen</PresentationFormat>
  <Paragraphs>345</Paragraphs>
  <Slides>70</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Calibri Light</vt:lpstr>
      <vt:lpstr>Roboto</vt:lpstr>
      <vt:lpstr>Wingdings</vt:lpstr>
      <vt:lpstr>Office Theme</vt:lpstr>
      <vt:lpstr>Guglielmo Marconi</vt:lpstr>
      <vt:lpstr>Marconi</vt:lpstr>
      <vt:lpstr>Guglielmo Giovanni Maria Marconi An Introduction</vt:lpstr>
      <vt:lpstr>The Young Marconi</vt:lpstr>
      <vt:lpstr>The Young Marconi</vt:lpstr>
      <vt:lpstr>The Young Marconi</vt:lpstr>
      <vt:lpstr>Early Development of Radio Telegraphy</vt:lpstr>
      <vt:lpstr>Early Development of Radio Telegraphy</vt:lpstr>
      <vt:lpstr>Transmission Breakthrough ! Finding Funding ?</vt:lpstr>
      <vt:lpstr>Transmission Breakthrough ! Finding Funding ?</vt:lpstr>
      <vt:lpstr>Interest of British Government</vt:lpstr>
      <vt:lpstr>Spark Gap Transmitter</vt:lpstr>
      <vt:lpstr>Spark Gap Transmitter</vt:lpstr>
      <vt:lpstr>The First Transmitter of Marconi</vt:lpstr>
      <vt:lpstr>Spark Gap Induction Coil </vt:lpstr>
      <vt:lpstr>The Coherer</vt:lpstr>
      <vt:lpstr>The Coherer</vt:lpstr>
      <vt:lpstr>Early Marconi Transmitter/Receiver</vt:lpstr>
      <vt:lpstr>Civilian use of Radio Telegraphy</vt:lpstr>
      <vt:lpstr>Civilian use of Radio Telegraphy</vt:lpstr>
      <vt:lpstr>The America's Cup</vt:lpstr>
      <vt:lpstr>Transmission across the Atlantic</vt:lpstr>
      <vt:lpstr>Marconi’s Kite Receiving Antenna</vt:lpstr>
      <vt:lpstr>Poldhu Antenna System December 1901</vt:lpstr>
      <vt:lpstr>Poldhu Antenna System 1902</vt:lpstr>
      <vt:lpstr>Marconi Poldhu Station Today and Then</vt:lpstr>
      <vt:lpstr>Transmission across the Atlantic - Scepticism</vt:lpstr>
      <vt:lpstr>Marconi Response to Criticism</vt:lpstr>
      <vt:lpstr>Transmission back across the Atlantic</vt:lpstr>
      <vt:lpstr>Marconi and his Radio Equipment</vt:lpstr>
      <vt:lpstr>Marconi with more Radio Equipment</vt:lpstr>
      <vt:lpstr>Marconi’s Law</vt:lpstr>
      <vt:lpstr>Maxwell’s Equations</vt:lpstr>
      <vt:lpstr>Maxwell’s Electro-Magnetic Equations</vt:lpstr>
      <vt:lpstr>The Titanic Incident</vt:lpstr>
      <vt:lpstr>The Titanic Incident</vt:lpstr>
      <vt:lpstr>The Marconi Scandal and Expansion of Radio Services</vt:lpstr>
      <vt:lpstr>Revision</vt:lpstr>
      <vt:lpstr>The Marconi Company and WWI</vt:lpstr>
      <vt:lpstr>Map of Zeppelin routes tracked by  Marconi Direction Finding </vt:lpstr>
      <vt:lpstr>Interior of Royal Engineers, British Army forward wireless station </vt:lpstr>
      <vt:lpstr>Continuing Radio Development</vt:lpstr>
      <vt:lpstr> The Start of Audio Broadcast</vt:lpstr>
      <vt:lpstr>Marconi House, 335 Strand, London</vt:lpstr>
      <vt:lpstr>Continuing Radio Development</vt:lpstr>
      <vt:lpstr>Crystal Radio Receiver</vt:lpstr>
      <vt:lpstr>Crystal Radio Receiver</vt:lpstr>
      <vt:lpstr>Crystal Radio Receiver</vt:lpstr>
      <vt:lpstr>Vatican Radio</vt:lpstr>
      <vt:lpstr>Inauguration of Vatican Radio</vt:lpstr>
      <vt:lpstr>Louis Varney – G5RV</vt:lpstr>
      <vt:lpstr>Louis Varney – G5RV</vt:lpstr>
      <vt:lpstr>Louis Varney, ‘Y’ Station Operator (Lydd, 2nd left)</vt:lpstr>
      <vt:lpstr>Marconi’s Married Life</vt:lpstr>
      <vt:lpstr>Marconi’s Personal Life</vt:lpstr>
      <vt:lpstr>The Italian State Funeral of Marconi</vt:lpstr>
      <vt:lpstr>Marconi’s Political Life</vt:lpstr>
      <vt:lpstr>Marconi - British or Italian ?</vt:lpstr>
      <vt:lpstr>Marconi Blue Plaque</vt:lpstr>
      <vt:lpstr>Tributes to Marconi</vt:lpstr>
      <vt:lpstr>Marconi $5.00 Shares Across the World</vt:lpstr>
      <vt:lpstr>Italian 850 Lira Stamp (1995)</vt:lpstr>
      <vt:lpstr>British 41p Stamp (1995)</vt:lpstr>
      <vt:lpstr>2000 Lira Bank Note</vt:lpstr>
      <vt:lpstr>100 Lira Coin (1974)</vt:lpstr>
      <vt:lpstr>Selection of Places and Organisations named after Marconi</vt:lpstr>
      <vt:lpstr>British Patents</vt:lpstr>
      <vt:lpstr>US Patents</vt:lpstr>
      <vt:lpstr>The Tomb of Gugliemo Marconi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Guglielmo Marconi</dc:title>
  <dc:creator>Phil Brown</dc:creator>
  <cp:lastModifiedBy>Philip Brown</cp:lastModifiedBy>
  <cp:revision>139</cp:revision>
  <cp:lastPrinted>2020-05-28T13:28:16Z</cp:lastPrinted>
  <dcterms:created xsi:type="dcterms:W3CDTF">2020-04-20T11:56:52Z</dcterms:created>
  <dcterms:modified xsi:type="dcterms:W3CDTF">2022-02-26T11:55:23Z</dcterms:modified>
</cp:coreProperties>
</file>